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 id="2147483673" r:id="rId3"/>
    <p:sldMasterId id="2147483674" r:id="rId4"/>
  </p:sldMasterIdLst>
  <p:notesMasterIdLst>
    <p:notesMasterId r:id="rId12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Lst>
  <p:sldSz cx="9144000" cy="6858000" type="screen4x3"/>
  <p:notesSz cx="6858000" cy="9144000"/>
  <p:embeddedFontLst>
    <p:embeddedFont>
      <p:font typeface="Times" panose="02020603050405020304" pitchFamily="18" charset="0"/>
      <p:regular r:id="rId127"/>
      <p:bold r:id="rId128"/>
      <p:italic r:id="rId129"/>
      <p:boldItalic r:id="rId130"/>
    </p:embeddedFont>
    <p:embeddedFont>
      <p:font typeface="Tahoma" panose="020B0604030504040204" pitchFamily="34" charset="0"/>
      <p:regular r:id="rId131"/>
      <p:bold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font" Target="fonts/font2.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13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font" Target="fonts/font4.fntdata"/><Relationship Id="rId13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5.fntdata"/><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24325257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117" name="Google Shape;11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 name="Google Shape;11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230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234" name="Google Shape;23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7426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0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100</a:t>
            </a:fld>
            <a:endParaRPr/>
          </a:p>
        </p:txBody>
      </p:sp>
      <p:sp>
        <p:nvSpPr>
          <p:cNvPr id="1239" name="Google Shape;1239;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0" name="Google Shape;1240;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1464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10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101</a:t>
            </a:fld>
            <a:endParaRPr/>
          </a:p>
        </p:txBody>
      </p:sp>
      <p:sp>
        <p:nvSpPr>
          <p:cNvPr id="1251" name="Google Shape;1251;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2" name="Google Shape;1252;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6775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10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102</a:t>
            </a:fld>
            <a:endParaRPr/>
          </a:p>
        </p:txBody>
      </p:sp>
      <p:sp>
        <p:nvSpPr>
          <p:cNvPr id="1263" name="Google Shape;1263;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4" name="Google Shape;126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604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10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103</a:t>
            </a:fld>
            <a:endParaRPr/>
          </a:p>
        </p:txBody>
      </p:sp>
      <p:sp>
        <p:nvSpPr>
          <p:cNvPr id="1274" name="Google Shape;1274;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5" name="Google Shape;1275;p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4304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10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285" name="Google Shape;1285;p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6" name="Google Shape;1286;p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7553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0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105</a:t>
            </a:fld>
            <a:endParaRPr/>
          </a:p>
        </p:txBody>
      </p:sp>
      <p:sp>
        <p:nvSpPr>
          <p:cNvPr id="1300" name="Google Shape;1300;p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1" name="Google Shape;1301;p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633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0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314" name="Google Shape;1314;p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5" name="Google Shape;1315;p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8684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p10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323" name="Google Shape;1323;p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4" name="Google Shape;1324;p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5414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10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108</a:t>
            </a:fld>
            <a:endParaRPr/>
          </a:p>
        </p:txBody>
      </p:sp>
      <p:sp>
        <p:nvSpPr>
          <p:cNvPr id="1338" name="Google Shape;1338;p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9" name="Google Shape;1339;p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496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10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109</a:t>
            </a:fld>
            <a:endParaRPr/>
          </a:p>
        </p:txBody>
      </p:sp>
      <p:sp>
        <p:nvSpPr>
          <p:cNvPr id="1348" name="Google Shape;1348;p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9" name="Google Shape;1349;p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64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249" name="Google Shape;24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0" name="Google Shape;25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1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1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358" name="Google Shape;1358;p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9" name="Google Shape;1359;p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189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1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373" name="Google Shape;1373;p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4" name="Google Shape;1374;p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1314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11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112</a:t>
            </a:fld>
            <a:endParaRPr/>
          </a:p>
        </p:txBody>
      </p:sp>
      <p:sp>
        <p:nvSpPr>
          <p:cNvPr id="1389" name="Google Shape;1389;p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0" name="Google Shape;1390;p1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9742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1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113</a:t>
            </a:fld>
            <a:endParaRPr/>
          </a:p>
        </p:txBody>
      </p:sp>
      <p:sp>
        <p:nvSpPr>
          <p:cNvPr id="1402" name="Google Shape;1402;p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3" name="Google Shape;1403;p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8030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p1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114</a:t>
            </a:fld>
            <a:endParaRPr/>
          </a:p>
        </p:txBody>
      </p:sp>
      <p:sp>
        <p:nvSpPr>
          <p:cNvPr id="1415" name="Google Shape;1415;p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6" name="Google Shape;1416;p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6814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115</a:t>
            </a:fld>
            <a:endParaRPr/>
          </a:p>
        </p:txBody>
      </p:sp>
      <p:sp>
        <p:nvSpPr>
          <p:cNvPr id="1428" name="Google Shape;1428;p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9" name="Google Shape;1429;p1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4495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1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441" name="Google Shape;1441;p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2" name="Google Shape;1442;p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5162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1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456" name="Google Shape;1456;p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7" name="Google Shape;1457;p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0762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1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464" name="Google Shape;1464;p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5" name="Google Shape;1465;p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7846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1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119</a:t>
            </a:fld>
            <a:endParaRPr/>
          </a:p>
        </p:txBody>
      </p:sp>
      <p:sp>
        <p:nvSpPr>
          <p:cNvPr id="1472" name="Google Shape;1472;p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3" name="Google Shape;1473;p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929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259" name="Google Shape;25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 name="Google Shape;26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3485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1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482" name="Google Shape;1482;p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3" name="Google Shape;1483;p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7795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1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493" name="Google Shape;1493;p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4" name="Google Shape;1494;p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7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274" name="Google Shape;27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68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283" name="Google Shape;28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42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15</a:t>
            </a:fld>
            <a:endParaRPr/>
          </a:p>
        </p:txBody>
      </p:sp>
      <p:sp>
        <p:nvSpPr>
          <p:cNvPr id="293" name="Google Shape;29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 name="Google Shape;29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41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16</a:t>
            </a:fld>
            <a:endParaRPr/>
          </a:p>
        </p:txBody>
      </p:sp>
      <p:sp>
        <p:nvSpPr>
          <p:cNvPr id="303" name="Google Shape;30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715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313" name="Google Shape;31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08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18</a:t>
            </a:fld>
            <a:endParaRPr/>
          </a:p>
        </p:txBody>
      </p:sp>
      <p:sp>
        <p:nvSpPr>
          <p:cNvPr id="322" name="Google Shape;32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32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19</a:t>
            </a:fld>
            <a:endParaRPr/>
          </a:p>
        </p:txBody>
      </p:sp>
      <p:sp>
        <p:nvSpPr>
          <p:cNvPr id="331" name="Google Shape;33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803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27" name="Google Shape;12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529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20</a:t>
            </a:fld>
            <a:endParaRPr/>
          </a:p>
        </p:txBody>
      </p:sp>
      <p:sp>
        <p:nvSpPr>
          <p:cNvPr id="343" name="Google Shape;34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264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21</a:t>
            </a:fld>
            <a:endParaRPr/>
          </a:p>
        </p:txBody>
      </p:sp>
      <p:sp>
        <p:nvSpPr>
          <p:cNvPr id="355" name="Google Shape;35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49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367" name="Google Shape;36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579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382" name="Google Shape;38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097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24</a:t>
            </a:fld>
            <a:endParaRPr/>
          </a:p>
        </p:txBody>
      </p:sp>
      <p:sp>
        <p:nvSpPr>
          <p:cNvPr id="392" name="Google Shape;39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109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404" name="Google Shape;40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5" name="Google Shape;405;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688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419" name="Google Shape;41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651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430" name="Google Shape;43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938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445" name="Google Shape;44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1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29</a:t>
            </a:fld>
            <a:endParaRPr/>
          </a:p>
        </p:txBody>
      </p:sp>
      <p:sp>
        <p:nvSpPr>
          <p:cNvPr id="454" name="Google Shape;45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5" name="Google Shape;455;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85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a:t>
            </a:r>
            <a:endParaRPr/>
          </a:p>
        </p:txBody>
      </p:sp>
      <p:sp>
        <p:nvSpPr>
          <p:cNvPr id="141" name="Google Shape;14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681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464" name="Google Shape;46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5" name="Google Shape;465;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920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473" name="Google Shape;47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4" name="Google Shape;4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286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32</a:t>
            </a:fld>
            <a:endParaRPr/>
          </a:p>
        </p:txBody>
      </p:sp>
      <p:sp>
        <p:nvSpPr>
          <p:cNvPr id="488" name="Google Shape;48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226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498" name="Google Shape;49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710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506" name="Google Shape;50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648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35</a:t>
            </a:fld>
            <a:endParaRPr/>
          </a:p>
        </p:txBody>
      </p:sp>
      <p:sp>
        <p:nvSpPr>
          <p:cNvPr id="521" name="Google Shape;52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560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531" name="Google Shape;531;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2" name="Google Shape;532;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98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540" name="Google Shape;54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 name="Google Shape;541;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041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555" name="Google Shape;55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6" name="Google Shape;556;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44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39</a:t>
            </a:fld>
            <a:endParaRPr/>
          </a:p>
        </p:txBody>
      </p:sp>
      <p:sp>
        <p:nvSpPr>
          <p:cNvPr id="564" name="Google Shape;564;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5" name="Google Shape;565;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98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a:t>
            </a:r>
            <a:endParaRPr/>
          </a:p>
        </p:txBody>
      </p:sp>
      <p:sp>
        <p:nvSpPr>
          <p:cNvPr id="158" name="Google Shape;15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406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576" name="Google Shape;57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7" name="Google Shape;577;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542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41</a:t>
            </a:fld>
            <a:endParaRPr/>
          </a:p>
        </p:txBody>
      </p:sp>
      <p:sp>
        <p:nvSpPr>
          <p:cNvPr id="585" name="Google Shape;58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6" name="Google Shape;586;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293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598" name="Google Shape;59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9" name="Google Shape;599;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684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4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43</a:t>
            </a:fld>
            <a:endParaRPr/>
          </a:p>
        </p:txBody>
      </p:sp>
      <p:sp>
        <p:nvSpPr>
          <p:cNvPr id="607" name="Google Shape;607;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8" name="Google Shape;608;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135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618" name="Google Shape;61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9" name="Google Shape;619;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87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4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45</a:t>
            </a:fld>
            <a:endParaRPr/>
          </a:p>
        </p:txBody>
      </p:sp>
      <p:sp>
        <p:nvSpPr>
          <p:cNvPr id="626" name="Google Shape;62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7" name="Google Shape;627;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67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46</a:t>
            </a:fld>
            <a:endParaRPr/>
          </a:p>
        </p:txBody>
      </p:sp>
      <p:sp>
        <p:nvSpPr>
          <p:cNvPr id="636" name="Google Shape;63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7" name="Google Shape;637;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10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47</a:t>
            </a:fld>
            <a:endParaRPr/>
          </a:p>
        </p:txBody>
      </p:sp>
      <p:sp>
        <p:nvSpPr>
          <p:cNvPr id="646" name="Google Shape;64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 name="Google Shape;647;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931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48</a:t>
            </a:fld>
            <a:endParaRPr/>
          </a:p>
        </p:txBody>
      </p:sp>
      <p:sp>
        <p:nvSpPr>
          <p:cNvPr id="656" name="Google Shape;656;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7" name="Google Shape;657;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991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4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666" name="Google Shape;666;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7" name="Google Shape;667;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787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74" name="Google Shape;17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115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5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675" name="Google Shape;67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6" name="Google Shape;676;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917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51</a:t>
            </a:fld>
            <a:endParaRPr/>
          </a:p>
        </p:txBody>
      </p:sp>
      <p:sp>
        <p:nvSpPr>
          <p:cNvPr id="684" name="Google Shape;68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5" name="Google Shape;685;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964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52</a:t>
            </a:fld>
            <a:endParaRPr/>
          </a:p>
        </p:txBody>
      </p:sp>
      <p:sp>
        <p:nvSpPr>
          <p:cNvPr id="695" name="Google Shape;69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6" name="Google Shape;696;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450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705" name="Google Shape;70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6" name="Google Shape;70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454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5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54</a:t>
            </a:fld>
            <a:endParaRPr/>
          </a:p>
        </p:txBody>
      </p:sp>
      <p:sp>
        <p:nvSpPr>
          <p:cNvPr id="720" name="Google Shape;720;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1" name="Google Shape;721;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170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55</a:t>
            </a:fld>
            <a:endParaRPr/>
          </a:p>
        </p:txBody>
      </p:sp>
      <p:sp>
        <p:nvSpPr>
          <p:cNvPr id="732" name="Google Shape;732;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3" name="Google Shape;733;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7566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5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56</a:t>
            </a:fld>
            <a:endParaRPr/>
          </a:p>
        </p:txBody>
      </p:sp>
      <p:sp>
        <p:nvSpPr>
          <p:cNvPr id="744" name="Google Shape;74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412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5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757" name="Google Shape;757;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8" name="Google Shape;758;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749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5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773" name="Google Shape;773;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4" name="Google Shape;774;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7738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5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788" name="Google Shape;788;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9" name="Google Shape;789;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04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84" name="Google Shape;18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5295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6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797" name="Google Shape;797;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8" name="Google Shape;798;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290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812" name="Google Shape;812;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3" name="Google Shape;813;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879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6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820" name="Google Shape;820;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1" name="Google Shape;821;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173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829" name="Google Shape;829;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0" name="Google Shape;830;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3193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6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64</a:t>
            </a:fld>
            <a:endParaRPr/>
          </a:p>
        </p:txBody>
      </p:sp>
      <p:sp>
        <p:nvSpPr>
          <p:cNvPr id="838" name="Google Shape;838;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9" name="Google Shape;839;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755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6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848" name="Google Shape;848;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9" name="Google Shape;849;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6738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856" name="Google Shape;856;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7" name="Google Shape;857;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1739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6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865" name="Google Shape;865;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6" name="Google Shape;866;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8160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6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874" name="Google Shape;874;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5" name="Google Shape;875;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537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6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69</a:t>
            </a:fld>
            <a:endParaRPr/>
          </a:p>
        </p:txBody>
      </p:sp>
      <p:sp>
        <p:nvSpPr>
          <p:cNvPr id="884" name="Google Shape;884;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5" name="Google Shape;885;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458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93" name="Google Shape;19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 name="Google Shape;19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731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7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70</a:t>
            </a:fld>
            <a:endParaRPr/>
          </a:p>
        </p:txBody>
      </p:sp>
      <p:sp>
        <p:nvSpPr>
          <p:cNvPr id="893" name="Google Shape;893;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4" name="Google Shape;894;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537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71</a:t>
            </a:fld>
            <a:endParaRPr/>
          </a:p>
        </p:txBody>
      </p:sp>
      <p:sp>
        <p:nvSpPr>
          <p:cNvPr id="904" name="Google Shape;904;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5" name="Google Shape;905;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2477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7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915" name="Google Shape;915;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6" name="Google Shape;916;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5755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923" name="Google Shape;923;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4" name="Google Shape;924;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707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7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74</a:t>
            </a:fld>
            <a:endParaRPr/>
          </a:p>
        </p:txBody>
      </p:sp>
      <p:sp>
        <p:nvSpPr>
          <p:cNvPr id="937" name="Google Shape;937;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8" name="Google Shape;938;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2492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7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75</a:t>
            </a:fld>
            <a:endParaRPr/>
          </a:p>
        </p:txBody>
      </p:sp>
      <p:sp>
        <p:nvSpPr>
          <p:cNvPr id="947" name="Google Shape;947;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8" name="Google Shape;948;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306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7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957" name="Google Shape;957;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8" name="Google Shape;958;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7065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7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966" name="Google Shape;966;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7" name="Google Shape;967;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8603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974" name="Google Shape;974;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5" name="Google Shape;975;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571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7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989" name="Google Shape;989;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0" name="Google Shape;990;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380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208" name="Google Shape;2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 name="Google Shape;20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4436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8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80</a:t>
            </a:fld>
            <a:endParaRPr/>
          </a:p>
        </p:txBody>
      </p:sp>
      <p:sp>
        <p:nvSpPr>
          <p:cNvPr id="1000" name="Google Shape;1000;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1" name="Google Shape;1001;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7774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81</a:t>
            </a:fld>
            <a:endParaRPr/>
          </a:p>
        </p:txBody>
      </p:sp>
      <p:sp>
        <p:nvSpPr>
          <p:cNvPr id="1014" name="Google Shape;1014;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5" name="Google Shape;1015;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8821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8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025" name="Google Shape;1025;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6" name="Google Shape;1026;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291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8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83</a:t>
            </a:fld>
            <a:endParaRPr/>
          </a:p>
        </p:txBody>
      </p:sp>
      <p:sp>
        <p:nvSpPr>
          <p:cNvPr id="1033" name="Google Shape;1033;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4" name="Google Shape;1034;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5360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8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84</a:t>
            </a:fld>
            <a:endParaRPr/>
          </a:p>
        </p:txBody>
      </p:sp>
      <p:sp>
        <p:nvSpPr>
          <p:cNvPr id="1044" name="Google Shape;1044;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5" name="Google Shape;1045;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548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8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85</a:t>
            </a:fld>
            <a:endParaRPr/>
          </a:p>
        </p:txBody>
      </p:sp>
      <p:sp>
        <p:nvSpPr>
          <p:cNvPr id="1056" name="Google Shape;1056;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7" name="Google Shape;1057;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2148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8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068" name="Google Shape;1068;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9" name="Google Shape;1069;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78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8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083" name="Google Shape;1083;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4" name="Google Shape;1084;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3491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8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092" name="Google Shape;1092;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3" name="Google Shape;1093;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8081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8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107" name="Google Shape;1107;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8" name="Google Shape;1108;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33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223" name="Google Shape;22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9394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9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118" name="Google Shape;1118;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9" name="Google Shape;1119;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3886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9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91</a:t>
            </a:fld>
            <a:endParaRPr/>
          </a:p>
        </p:txBody>
      </p:sp>
      <p:sp>
        <p:nvSpPr>
          <p:cNvPr id="1127" name="Google Shape;1127;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8" name="Google Shape;1128;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2404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9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92</a:t>
            </a:fld>
            <a:endParaRPr/>
          </a:p>
        </p:txBody>
      </p:sp>
      <p:sp>
        <p:nvSpPr>
          <p:cNvPr id="1139" name="Google Shape;1139;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0" name="Google Shape;1140;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4662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9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152" name="Google Shape;1152;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3" name="Google Shape;1153;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9770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9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161" name="Google Shape;1161;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2" name="Google Shape;1162;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9582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9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95</a:t>
            </a:fld>
            <a:endParaRPr/>
          </a:p>
        </p:txBody>
      </p:sp>
      <p:sp>
        <p:nvSpPr>
          <p:cNvPr id="1177" name="Google Shape;1177;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8" name="Google Shape;1178;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7150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9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96</a:t>
            </a:fld>
            <a:endParaRPr/>
          </a:p>
        </p:txBody>
      </p:sp>
      <p:sp>
        <p:nvSpPr>
          <p:cNvPr id="1188" name="Google Shape;1188;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9" name="Google Shape;1189;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1270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9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97</a:t>
            </a:fld>
            <a:endParaRPr/>
          </a:p>
        </p:txBody>
      </p:sp>
      <p:sp>
        <p:nvSpPr>
          <p:cNvPr id="1199" name="Google Shape;1199;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0" name="Google Shape;1200;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7723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9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98</a:t>
            </a:fld>
            <a:endParaRPr/>
          </a:p>
        </p:txBody>
      </p:sp>
      <p:sp>
        <p:nvSpPr>
          <p:cNvPr id="1210" name="Google Shape;1210;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1" name="Google Shape;1211;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1821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9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a:t>
            </a:r>
            <a:endParaRPr/>
          </a:p>
        </p:txBody>
      </p:sp>
      <p:sp>
        <p:nvSpPr>
          <p:cNvPr id="1223" name="Google Shape;1223;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4" name="Google Shape;1224;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4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2" name="Google Shape;42;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3"/>
        <p:cNvGrpSpPr/>
        <p:nvPr/>
      </p:nvGrpSpPr>
      <p:grpSpPr>
        <a:xfrm>
          <a:off x="0" y="0"/>
          <a:ext cx="0" cy="0"/>
          <a:chOff x="0" y="0"/>
          <a:chExt cx="0" cy="0"/>
        </a:xfrm>
      </p:grpSpPr>
      <p:sp>
        <p:nvSpPr>
          <p:cNvPr id="44" name="Google Shape;44;p1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5" name="Google Shape;45;p1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folHlink"/>
              </a:buClr>
              <a:buSzPts val="1440"/>
              <a:buFont typeface="Noto Sans Symbols"/>
              <a:buNone/>
              <a:defRPr sz="2400" b="0" i="0" u="none" strike="noStrike" cap="none">
                <a:solidFill>
                  <a:schemeClr val="dk1"/>
                </a:solidFill>
                <a:latin typeface="Tahoma"/>
                <a:ea typeface="Tahoma"/>
                <a:cs typeface="Tahoma"/>
                <a:sym typeface="Tahoma"/>
              </a:defRPr>
            </a:lvl1pPr>
            <a:lvl2pPr marR="0" lvl="1" algn="ctr" rtl="0">
              <a:spcBef>
                <a:spcPts val="400"/>
              </a:spcBef>
              <a:spcAft>
                <a:spcPts val="0"/>
              </a:spcAft>
              <a:buClr>
                <a:schemeClr val="hlink"/>
              </a:buClr>
              <a:buSzPts val="1100"/>
              <a:buFont typeface="Noto Sans Symbols"/>
              <a:buNone/>
              <a:defRPr sz="2000" b="0" i="0" u="none" strike="noStrike" cap="none">
                <a:solidFill>
                  <a:schemeClr val="dk1"/>
                </a:solidFill>
                <a:latin typeface="Tahoma"/>
                <a:ea typeface="Tahoma"/>
                <a:cs typeface="Tahoma"/>
                <a:sym typeface="Tahoma"/>
              </a:defRPr>
            </a:lvl2pPr>
            <a:lvl3pPr marR="0" lvl="2" algn="ctr" rtl="0">
              <a:spcBef>
                <a:spcPts val="360"/>
              </a:spcBef>
              <a:spcAft>
                <a:spcPts val="0"/>
              </a:spcAft>
              <a:buClr>
                <a:schemeClr val="folHlink"/>
              </a:buClr>
              <a:buSzPts val="900"/>
              <a:buFont typeface="Noto Sans Symbols"/>
              <a:buNone/>
              <a:defRPr sz="1800" b="0" i="0" u="none" strike="noStrike" cap="none">
                <a:solidFill>
                  <a:schemeClr val="dk1"/>
                </a:solidFill>
                <a:latin typeface="Tahoma"/>
                <a:ea typeface="Tahoma"/>
                <a:cs typeface="Tahoma"/>
                <a:sym typeface="Tahoma"/>
              </a:defRPr>
            </a:lvl3pPr>
            <a:lvl4pPr marR="0" lvl="3" algn="ctr" rtl="0">
              <a:spcBef>
                <a:spcPts val="320"/>
              </a:spcBef>
              <a:spcAft>
                <a:spcPts val="0"/>
              </a:spcAft>
              <a:buClr>
                <a:schemeClr val="accent2"/>
              </a:buClr>
              <a:buSzPts val="880"/>
              <a:buFont typeface="Noto Sans Symbols"/>
              <a:buNone/>
              <a:defRPr sz="1600" b="0" i="0" u="none" strike="noStrike" cap="none">
                <a:solidFill>
                  <a:schemeClr val="dk1"/>
                </a:solidFill>
                <a:latin typeface="Tahoma"/>
                <a:ea typeface="Tahoma"/>
                <a:cs typeface="Tahoma"/>
                <a:sym typeface="Tahoma"/>
              </a:defRPr>
            </a:lvl4pPr>
            <a:lvl5pPr marR="0" lvl="4" algn="ctr" rtl="0">
              <a:spcBef>
                <a:spcPts val="320"/>
              </a:spcBef>
              <a:spcAft>
                <a:spcPts val="0"/>
              </a:spcAft>
              <a:buClr>
                <a:schemeClr val="accent1"/>
              </a:buClr>
              <a:buSzPts val="800"/>
              <a:buFont typeface="Noto Sans Symbols"/>
              <a:buNone/>
              <a:defRPr sz="1600" b="0" i="0" u="none" strike="noStrike" cap="none">
                <a:solidFill>
                  <a:schemeClr val="dk1"/>
                </a:solidFill>
                <a:latin typeface="Tahoma"/>
                <a:ea typeface="Tahoma"/>
                <a:cs typeface="Tahoma"/>
                <a:sym typeface="Tahoma"/>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ahoma"/>
                <a:ea typeface="Tahoma"/>
                <a:cs typeface="Tahoma"/>
                <a:sym typeface="Tahoma"/>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ahoma"/>
                <a:ea typeface="Tahoma"/>
                <a:cs typeface="Tahoma"/>
                <a:sym typeface="Tahoma"/>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ahoma"/>
                <a:ea typeface="Tahoma"/>
                <a:cs typeface="Tahoma"/>
                <a:sym typeface="Tahoma"/>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2"/>
        <p:cNvGrpSpPr/>
        <p:nvPr/>
      </p:nvGrpSpPr>
      <p:grpSpPr>
        <a:xfrm>
          <a:off x="0" y="0"/>
          <a:ext cx="0" cy="0"/>
          <a:chOff x="0" y="0"/>
          <a:chExt cx="0" cy="0"/>
        </a:xfrm>
      </p:grpSpPr>
      <p:sp>
        <p:nvSpPr>
          <p:cNvPr id="53" name="Google Shape;53;p1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4" name="Google Shape;54;p1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5" name="Google Shape;55;p1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8" name="Google Shape;58;p1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9" name="Google Shape;59;p1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62" name="Google Shape;62;p19"/>
          <p:cNvSpPr>
            <a:spLocks noGrp="1"/>
          </p:cNvSpPr>
          <p:nvPr>
            <p:ph type="pic" idx="2"/>
          </p:nvPr>
        </p:nvSpPr>
        <p:spPr>
          <a:xfrm>
            <a:off x="1792288" y="612775"/>
            <a:ext cx="5486400" cy="4114800"/>
          </a:xfrm>
          <a:prstGeom prst="rect">
            <a:avLst/>
          </a:prstGeom>
          <a:noFill/>
          <a:ln>
            <a:noFill/>
          </a:ln>
        </p:spPr>
      </p:sp>
      <p:sp>
        <p:nvSpPr>
          <p:cNvPr id="63" name="Google Shape;63;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64" name="Google Shape;64;p1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67" name="Google Shape;67;p2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68" name="Google Shape;68;p2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69" name="Google Shape;69;p2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2" name="Google Shape;72;p2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3"/>
        <p:cNvGrpSpPr/>
        <p:nvPr/>
      </p:nvGrpSpPr>
      <p:grpSpPr>
        <a:xfrm>
          <a:off x="0" y="0"/>
          <a:ext cx="0" cy="0"/>
          <a:chOff x="0" y="0"/>
          <a:chExt cx="0" cy="0"/>
        </a:xfrm>
      </p:grpSpPr>
      <p:sp>
        <p:nvSpPr>
          <p:cNvPr id="74" name="Google Shape;7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5" name="Google Shape;75;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76" name="Google Shape;76;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77" name="Google Shape;77;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78" name="Google Shape;78;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79" name="Google Shape;79;p2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3" name="Google Shape;13;p3"/>
          <p:cNvSpPr txBox="1">
            <a:spLocks noGrp="1"/>
          </p:cNvSpPr>
          <p:nvPr>
            <p:ph type="body" idx="1"/>
          </p:nvPr>
        </p:nvSpPr>
        <p:spPr>
          <a:xfrm rot="5400000">
            <a:off x="604044" y="389731"/>
            <a:ext cx="5811838" cy="5762625"/>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0"/>
        <p:cNvGrpSpPr/>
        <p:nvPr/>
      </p:nvGrpSpPr>
      <p:grpSpPr>
        <a:xfrm>
          <a:off x="0" y="0"/>
          <a:ext cx="0" cy="0"/>
          <a:chOff x="0" y="0"/>
          <a:chExt cx="0" cy="0"/>
        </a:xfrm>
      </p:grpSpPr>
      <p:sp>
        <p:nvSpPr>
          <p:cNvPr id="81" name="Google Shape;8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82" name="Google Shape;82;p2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83" name="Google Shape;83;p2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84" name="Google Shape;84;p2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87" name="Google Shape;87;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88" name="Google Shape;88;p2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9"/>
        <p:cNvGrpSpPr/>
        <p:nvPr/>
      </p:nvGrpSpPr>
      <p:grpSpPr>
        <a:xfrm>
          <a:off x="0" y="0"/>
          <a:ext cx="0" cy="0"/>
          <a:chOff x="0" y="0"/>
          <a:chExt cx="0" cy="0"/>
        </a:xfrm>
      </p:grpSpPr>
      <p:sp>
        <p:nvSpPr>
          <p:cNvPr id="90" name="Google Shape;90;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91" name="Google Shape;91;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92" name="Google Shape;92;p2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7"/>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11" name="Google Shape;111;p2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12" name="Google Shape;112;p27"/>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400" b="0" i="0">
                <a:solidFill>
                  <a:schemeClr val="lt2"/>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7"/>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6" name="Google Shape;16;p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2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5"/>
          <p:cNvSpPr>
            <a:spLocks noGrp="1"/>
          </p:cNvSpPr>
          <p:nvPr>
            <p:ph type="pic" idx="2"/>
          </p:nvPr>
        </p:nvSpPr>
        <p:spPr>
          <a:xfrm>
            <a:off x="3887788" y="987425"/>
            <a:ext cx="4629150" cy="4873625"/>
          </a:xfrm>
          <a:prstGeom prst="rect">
            <a:avLst/>
          </a:prstGeom>
          <a:noFill/>
          <a:ln>
            <a:noFill/>
          </a:ln>
        </p:spPr>
      </p:sp>
      <p:sp>
        <p:nvSpPr>
          <p:cNvPr id="20" name="Google Shape;20;p5"/>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folHlink"/>
              </a:buClr>
              <a:buSzPts val="960"/>
              <a:buFont typeface="Noto Sans Symbols"/>
              <a:buNone/>
              <a:defRPr sz="1600" b="0" i="0" u="none" strike="noStrike" cap="none">
                <a:solidFill>
                  <a:schemeClr val="dk1"/>
                </a:solidFill>
                <a:latin typeface="Tahoma"/>
                <a:ea typeface="Tahoma"/>
                <a:cs typeface="Tahoma"/>
                <a:sym typeface="Tahoma"/>
              </a:defRPr>
            </a:lvl1pPr>
            <a:lvl2pPr marL="914400" marR="0" lvl="1" indent="-228600" algn="l" rtl="0">
              <a:spcBef>
                <a:spcPts val="280"/>
              </a:spcBef>
              <a:spcAft>
                <a:spcPts val="0"/>
              </a:spcAft>
              <a:buClr>
                <a:schemeClr val="hlink"/>
              </a:buClr>
              <a:buSzPts val="770"/>
              <a:buFont typeface="Noto Sans Symbols"/>
              <a:buNone/>
              <a:defRPr sz="1400" b="0" i="0" u="none" strike="noStrike" cap="none">
                <a:solidFill>
                  <a:schemeClr val="dk1"/>
                </a:solidFill>
                <a:latin typeface="Tahoma"/>
                <a:ea typeface="Tahoma"/>
                <a:cs typeface="Tahoma"/>
                <a:sym typeface="Tahoma"/>
              </a:defRPr>
            </a:lvl2pPr>
            <a:lvl3pPr marL="1371600" marR="0" lvl="2" indent="-228600" algn="l" rtl="0">
              <a:spcBef>
                <a:spcPts val="240"/>
              </a:spcBef>
              <a:spcAft>
                <a:spcPts val="0"/>
              </a:spcAft>
              <a:buClr>
                <a:schemeClr val="folHlink"/>
              </a:buClr>
              <a:buSzPts val="600"/>
              <a:buFont typeface="Noto Sans Symbols"/>
              <a:buNone/>
              <a:defRPr sz="1200" b="0" i="0" u="none" strike="noStrike" cap="none">
                <a:solidFill>
                  <a:schemeClr val="dk1"/>
                </a:solidFill>
                <a:latin typeface="Tahoma"/>
                <a:ea typeface="Tahoma"/>
                <a:cs typeface="Tahoma"/>
                <a:sym typeface="Tahoma"/>
              </a:defRPr>
            </a:lvl3pPr>
            <a:lvl4pPr marL="1828800" marR="0" lvl="3" indent="-228600" algn="l" rtl="0">
              <a:spcBef>
                <a:spcPts val="200"/>
              </a:spcBef>
              <a:spcAft>
                <a:spcPts val="0"/>
              </a:spcAft>
              <a:buClr>
                <a:schemeClr val="accent2"/>
              </a:buClr>
              <a:buSzPts val="550"/>
              <a:buFont typeface="Noto Sans Symbols"/>
              <a:buNone/>
              <a:defRPr sz="1000" b="0" i="0" u="none" strike="noStrike" cap="none">
                <a:solidFill>
                  <a:schemeClr val="dk1"/>
                </a:solidFill>
                <a:latin typeface="Tahoma"/>
                <a:ea typeface="Tahoma"/>
                <a:cs typeface="Tahoma"/>
                <a:sym typeface="Tahoma"/>
              </a:defRPr>
            </a:lvl4pPr>
            <a:lvl5pPr marL="2286000" marR="0" lvl="4" indent="-228600" algn="l" rtl="0">
              <a:spcBef>
                <a:spcPts val="200"/>
              </a:spcBef>
              <a:spcAft>
                <a:spcPts val="0"/>
              </a:spcAft>
              <a:buClr>
                <a:schemeClr val="accent1"/>
              </a:buClr>
              <a:buSzPts val="500"/>
              <a:buFont typeface="Noto Sans Symbols"/>
              <a:buNone/>
              <a:defRPr sz="1000" b="0" i="0" u="none" strike="noStrike" cap="none">
                <a:solidFill>
                  <a:schemeClr val="dk1"/>
                </a:solidFill>
                <a:latin typeface="Tahoma"/>
                <a:ea typeface="Tahoma"/>
                <a:cs typeface="Tahoma"/>
                <a:sym typeface="Tahoma"/>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Tahoma"/>
                <a:ea typeface="Tahoma"/>
                <a:cs typeface="Tahoma"/>
                <a:sym typeface="Tahoma"/>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Tahoma"/>
                <a:ea typeface="Tahoma"/>
                <a:cs typeface="Tahoma"/>
                <a:sym typeface="Tahoma"/>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Tahoma"/>
                <a:ea typeface="Tahoma"/>
                <a:cs typeface="Tahoma"/>
                <a:sym typeface="Tahoma"/>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2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6"/>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9pPr>
          </a:lstStyle>
          <a:p>
            <a:endParaRPr/>
          </a:p>
        </p:txBody>
      </p:sp>
      <p:sp>
        <p:nvSpPr>
          <p:cNvPr id="24" name="Google Shape;24;p6"/>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folHlink"/>
              </a:buClr>
              <a:buSzPts val="960"/>
              <a:buFont typeface="Noto Sans Symbols"/>
              <a:buNone/>
              <a:defRPr sz="1600" b="0" i="0" u="none" strike="noStrike" cap="none">
                <a:solidFill>
                  <a:schemeClr val="dk1"/>
                </a:solidFill>
                <a:latin typeface="Tahoma"/>
                <a:ea typeface="Tahoma"/>
                <a:cs typeface="Tahoma"/>
                <a:sym typeface="Tahoma"/>
              </a:defRPr>
            </a:lvl1pPr>
            <a:lvl2pPr marL="914400" marR="0" lvl="1" indent="-228600" algn="l" rtl="0">
              <a:spcBef>
                <a:spcPts val="280"/>
              </a:spcBef>
              <a:spcAft>
                <a:spcPts val="0"/>
              </a:spcAft>
              <a:buClr>
                <a:schemeClr val="hlink"/>
              </a:buClr>
              <a:buSzPts val="770"/>
              <a:buFont typeface="Noto Sans Symbols"/>
              <a:buNone/>
              <a:defRPr sz="1400" b="0" i="0" u="none" strike="noStrike" cap="none">
                <a:solidFill>
                  <a:schemeClr val="dk1"/>
                </a:solidFill>
                <a:latin typeface="Tahoma"/>
                <a:ea typeface="Tahoma"/>
                <a:cs typeface="Tahoma"/>
                <a:sym typeface="Tahoma"/>
              </a:defRPr>
            </a:lvl2pPr>
            <a:lvl3pPr marL="1371600" marR="0" lvl="2" indent="-228600" algn="l" rtl="0">
              <a:spcBef>
                <a:spcPts val="240"/>
              </a:spcBef>
              <a:spcAft>
                <a:spcPts val="0"/>
              </a:spcAft>
              <a:buClr>
                <a:schemeClr val="folHlink"/>
              </a:buClr>
              <a:buSzPts val="600"/>
              <a:buFont typeface="Noto Sans Symbols"/>
              <a:buNone/>
              <a:defRPr sz="1200" b="0" i="0" u="none" strike="noStrike" cap="none">
                <a:solidFill>
                  <a:schemeClr val="dk1"/>
                </a:solidFill>
                <a:latin typeface="Tahoma"/>
                <a:ea typeface="Tahoma"/>
                <a:cs typeface="Tahoma"/>
                <a:sym typeface="Tahoma"/>
              </a:defRPr>
            </a:lvl3pPr>
            <a:lvl4pPr marL="1828800" marR="0" lvl="3" indent="-228600" algn="l" rtl="0">
              <a:spcBef>
                <a:spcPts val="200"/>
              </a:spcBef>
              <a:spcAft>
                <a:spcPts val="0"/>
              </a:spcAft>
              <a:buClr>
                <a:schemeClr val="accent2"/>
              </a:buClr>
              <a:buSzPts val="550"/>
              <a:buFont typeface="Noto Sans Symbols"/>
              <a:buNone/>
              <a:defRPr sz="1000" b="0" i="0" u="none" strike="noStrike" cap="none">
                <a:solidFill>
                  <a:schemeClr val="dk1"/>
                </a:solidFill>
                <a:latin typeface="Tahoma"/>
                <a:ea typeface="Tahoma"/>
                <a:cs typeface="Tahoma"/>
                <a:sym typeface="Tahoma"/>
              </a:defRPr>
            </a:lvl4pPr>
            <a:lvl5pPr marL="2286000" marR="0" lvl="4" indent="-228600" algn="l" rtl="0">
              <a:spcBef>
                <a:spcPts val="200"/>
              </a:spcBef>
              <a:spcAft>
                <a:spcPts val="0"/>
              </a:spcAft>
              <a:buClr>
                <a:schemeClr val="accent1"/>
              </a:buClr>
              <a:buSzPts val="500"/>
              <a:buFont typeface="Noto Sans Symbols"/>
              <a:buNone/>
              <a:defRPr sz="1000" b="0" i="0" u="none" strike="noStrike" cap="none">
                <a:solidFill>
                  <a:schemeClr val="dk1"/>
                </a:solidFill>
                <a:latin typeface="Tahoma"/>
                <a:ea typeface="Tahoma"/>
                <a:cs typeface="Tahoma"/>
                <a:sym typeface="Tahoma"/>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Tahoma"/>
                <a:ea typeface="Tahoma"/>
                <a:cs typeface="Tahoma"/>
                <a:sym typeface="Tahoma"/>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Tahoma"/>
                <a:ea typeface="Tahoma"/>
                <a:cs typeface="Tahoma"/>
                <a:sym typeface="Tahoma"/>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Tahoma"/>
                <a:ea typeface="Tahoma"/>
                <a:cs typeface="Tahoma"/>
                <a:sym typeface="Tahoma"/>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9" name="Google Shape;29;p8"/>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Tahoma"/>
                <a:ea typeface="Tahoma"/>
                <a:cs typeface="Tahoma"/>
                <a:sym typeface="Tahoma"/>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Tahoma"/>
                <a:ea typeface="Tahoma"/>
                <a:cs typeface="Tahoma"/>
                <a:sym typeface="Tahoma"/>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Tahoma"/>
                <a:ea typeface="Tahoma"/>
                <a:cs typeface="Tahoma"/>
                <a:sym typeface="Tahoma"/>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Tahoma"/>
                <a:ea typeface="Tahoma"/>
                <a:cs typeface="Tahoma"/>
                <a:sym typeface="Tahoma"/>
              </a:defRPr>
            </a:lvl9pPr>
          </a:lstStyle>
          <a:p>
            <a:endParaRPr/>
          </a:p>
        </p:txBody>
      </p:sp>
      <p:sp>
        <p:nvSpPr>
          <p:cNvPr id="30" name="Google Shape;30;p8"/>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9pPr>
          </a:lstStyle>
          <a:p>
            <a:endParaRPr/>
          </a:p>
        </p:txBody>
      </p:sp>
      <p:sp>
        <p:nvSpPr>
          <p:cNvPr id="31" name="Google Shape;31;p8"/>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Tahoma"/>
                <a:ea typeface="Tahoma"/>
                <a:cs typeface="Tahoma"/>
                <a:sym typeface="Tahoma"/>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Tahoma"/>
                <a:ea typeface="Tahoma"/>
                <a:cs typeface="Tahoma"/>
                <a:sym typeface="Tahoma"/>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Tahoma"/>
                <a:ea typeface="Tahoma"/>
                <a:cs typeface="Tahoma"/>
                <a:sym typeface="Tahoma"/>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Tahoma"/>
                <a:ea typeface="Tahoma"/>
                <a:cs typeface="Tahoma"/>
                <a:sym typeface="Tahoma"/>
              </a:defRPr>
            </a:lvl9pPr>
          </a:lstStyle>
          <a:p>
            <a:endParaRPr/>
          </a:p>
        </p:txBody>
      </p:sp>
      <p:sp>
        <p:nvSpPr>
          <p:cNvPr id="32" name="Google Shape;32;p8"/>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5" name="Google Shape;35;p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9pPr>
          </a:lstStyle>
          <a:p>
            <a:endParaRPr/>
          </a:p>
        </p:txBody>
      </p:sp>
      <p:sp>
        <p:nvSpPr>
          <p:cNvPr id="36" name="Google Shape;36;p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60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9" name="Google Shape;39;p10"/>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folHlink"/>
              </a:buClr>
              <a:buSzPts val="1440"/>
              <a:buFont typeface="Noto Sans Symbols"/>
              <a:buNone/>
              <a:defRPr sz="2400" b="0"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0"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0"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0"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0" i="0" u="none" strike="noStrike" cap="none">
                <a:solidFill>
                  <a:schemeClr val="dk1"/>
                </a:solidFill>
                <a:latin typeface="Tahoma"/>
                <a:ea typeface="Tahoma"/>
                <a:cs typeface="Tahoma"/>
                <a:sym typeface="Tahoma"/>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ahoma"/>
                <a:ea typeface="Tahoma"/>
                <a:cs typeface="Tahoma"/>
                <a:sym typeface="Tahoma"/>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ahoma"/>
                <a:ea typeface="Tahoma"/>
                <a:cs typeface="Tahoma"/>
                <a:sym typeface="Tahoma"/>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ahoma"/>
                <a:ea typeface="Tahoma"/>
                <a:cs typeface="Tahoma"/>
                <a:sym typeface="Tahoma"/>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3.</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grpSp>
        <p:nvGrpSpPr>
          <p:cNvPr id="94" name="Google Shape;94;p26"/>
          <p:cNvGrpSpPr/>
          <p:nvPr/>
        </p:nvGrpSpPr>
        <p:grpSpPr>
          <a:xfrm>
            <a:off x="0" y="2438400"/>
            <a:ext cx="9009062" cy="1052512"/>
            <a:chOff x="0" y="1536"/>
            <a:chExt cx="5675" cy="663"/>
          </a:xfrm>
        </p:grpSpPr>
        <p:grpSp>
          <p:nvGrpSpPr>
            <p:cNvPr id="95" name="Google Shape;95;p26"/>
            <p:cNvGrpSpPr/>
            <p:nvPr/>
          </p:nvGrpSpPr>
          <p:grpSpPr>
            <a:xfrm>
              <a:off x="185" y="1604"/>
              <a:ext cx="449" cy="299"/>
              <a:chOff x="720" y="336"/>
              <a:chExt cx="624" cy="432"/>
            </a:xfrm>
          </p:grpSpPr>
          <p:sp>
            <p:nvSpPr>
              <p:cNvPr id="96" name="Google Shape;96;p26"/>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26"/>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98" name="Google Shape;98;p26"/>
            <p:cNvGrpSpPr/>
            <p:nvPr/>
          </p:nvGrpSpPr>
          <p:grpSpPr>
            <a:xfrm>
              <a:off x="263" y="1870"/>
              <a:ext cx="466" cy="299"/>
              <a:chOff x="912" y="2640"/>
              <a:chExt cx="672" cy="432"/>
            </a:xfrm>
          </p:grpSpPr>
          <p:sp>
            <p:nvSpPr>
              <p:cNvPr id="99" name="Google Shape;99;p26"/>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26"/>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01" name="Google Shape;101;p26"/>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26"/>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3" name="Google Shape;103;p26"/>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04" name="Google Shape;104;p26"/>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105" name="Google Shape;105;p26"/>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106" name="Google Shape;106;p26"/>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400" b="0" i="0" u="none">
                <a:solidFill>
                  <a:schemeClr val="lt2"/>
                </a:solidFill>
                <a:latin typeface="Tahoma"/>
                <a:ea typeface="Tahoma"/>
                <a:cs typeface="Tahoma"/>
                <a:sym typeface="Tahoma"/>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107" name="Google Shape;107;p26"/>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108" name="Google Shape;108;p26"/>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0.xml"/><Relationship Id="rId1" Type="http://schemas.openxmlformats.org/officeDocument/2006/relationships/slideLayout" Target="../slideLayouts/slideLayout13.xml"/><Relationship Id="rId5" Type="http://schemas.openxmlformats.org/officeDocument/2006/relationships/image" Target="../media/image122.png"/><Relationship Id="rId4" Type="http://schemas.openxmlformats.org/officeDocument/2006/relationships/image" Target="../media/image121.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9.xml"/><Relationship Id="rId1" Type="http://schemas.openxmlformats.org/officeDocument/2006/relationships/slideLayout" Target="../slideLayouts/slideLayout1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8"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121" name="Google Shape;121;p28"/>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4800"/>
              <a:buFont typeface="Times"/>
              <a:buNone/>
            </a:pPr>
            <a:r>
              <a:rPr lang="en-US" sz="4800" b="1" i="1" u="none" strike="noStrike" cap="none">
                <a:solidFill>
                  <a:srgbClr val="C00000"/>
                </a:solidFill>
                <a:latin typeface="Times"/>
                <a:ea typeface="Times"/>
                <a:cs typeface="Times"/>
                <a:sym typeface="Times"/>
              </a:rPr>
              <a:t>Chapter 3</a:t>
            </a:r>
            <a:endParaRPr/>
          </a:p>
        </p:txBody>
      </p:sp>
      <p:sp>
        <p:nvSpPr>
          <p:cNvPr id="122" name="Google Shape;122;p28"/>
          <p:cNvSpPr txBox="1"/>
          <p:nvPr/>
        </p:nvSpPr>
        <p:spPr>
          <a:xfrm>
            <a:off x="152400" y="3048000"/>
            <a:ext cx="4156075" cy="3046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4800"/>
              <a:buFont typeface="Times"/>
              <a:buNone/>
            </a:pPr>
            <a:r>
              <a:rPr lang="en-US" sz="4800" b="1" i="1" u="none" strike="noStrike" cap="none">
                <a:solidFill>
                  <a:schemeClr val="dk1"/>
                </a:solidFill>
                <a:latin typeface="Times"/>
                <a:ea typeface="Times"/>
                <a:cs typeface="Times"/>
                <a:sym typeface="Times"/>
              </a:rPr>
              <a:t>Introduction</a:t>
            </a:r>
            <a:endParaRPr/>
          </a:p>
          <a:p>
            <a:pPr marL="0" marR="0" lvl="0" indent="0" algn="ctr" rtl="0">
              <a:lnSpc>
                <a:spcPct val="100000"/>
              </a:lnSpc>
              <a:spcBef>
                <a:spcPts val="0"/>
              </a:spcBef>
              <a:spcAft>
                <a:spcPts val="0"/>
              </a:spcAft>
              <a:buClr>
                <a:schemeClr val="dk1"/>
              </a:buClr>
              <a:buSzPts val="4800"/>
              <a:buFont typeface="Times"/>
              <a:buNone/>
            </a:pPr>
            <a:r>
              <a:rPr lang="en-US" sz="4800" b="1" i="1" u="none" strike="noStrike" cap="none">
                <a:solidFill>
                  <a:schemeClr val="dk1"/>
                </a:solidFill>
                <a:latin typeface="Times"/>
                <a:ea typeface="Times"/>
                <a:cs typeface="Times"/>
                <a:sym typeface="Times"/>
              </a:rPr>
              <a:t>To</a:t>
            </a:r>
            <a:endParaRPr/>
          </a:p>
          <a:p>
            <a:pPr marL="0" marR="0" lvl="0" indent="0" algn="ctr" rtl="0">
              <a:lnSpc>
                <a:spcPct val="100000"/>
              </a:lnSpc>
              <a:spcBef>
                <a:spcPts val="0"/>
              </a:spcBef>
              <a:spcAft>
                <a:spcPts val="0"/>
              </a:spcAft>
              <a:buClr>
                <a:schemeClr val="dk1"/>
              </a:buClr>
              <a:buSzPts val="4800"/>
              <a:buFont typeface="Times"/>
              <a:buNone/>
            </a:pPr>
            <a:r>
              <a:rPr lang="en-US" sz="4800" b="1" i="1" u="none" strike="noStrike" cap="none">
                <a:solidFill>
                  <a:schemeClr val="dk1"/>
                </a:solidFill>
                <a:latin typeface="Times"/>
                <a:ea typeface="Times"/>
                <a:cs typeface="Times"/>
                <a:sym typeface="Times"/>
              </a:rPr>
              <a:t>Physical</a:t>
            </a:r>
            <a:endParaRPr/>
          </a:p>
          <a:p>
            <a:pPr marL="0" marR="0" lvl="0" indent="0" algn="ctr" rtl="0">
              <a:lnSpc>
                <a:spcPct val="100000"/>
              </a:lnSpc>
              <a:spcBef>
                <a:spcPts val="0"/>
              </a:spcBef>
              <a:spcAft>
                <a:spcPts val="0"/>
              </a:spcAft>
              <a:buClr>
                <a:schemeClr val="dk1"/>
              </a:buClr>
              <a:buSzPts val="4800"/>
              <a:buFont typeface="Times"/>
              <a:buNone/>
            </a:pPr>
            <a:r>
              <a:rPr lang="en-US" sz="4800" b="1" i="1" u="none" strike="noStrike" cap="none">
                <a:solidFill>
                  <a:schemeClr val="dk1"/>
                </a:solidFill>
                <a:latin typeface="Times"/>
                <a:ea typeface="Times"/>
                <a:cs typeface="Times"/>
                <a:sym typeface="Times"/>
              </a:rPr>
              <a:t>Layer</a:t>
            </a:r>
            <a:endParaRPr/>
          </a:p>
        </p:txBody>
      </p:sp>
      <p:pic>
        <p:nvPicPr>
          <p:cNvPr id="123" name="Google Shape;123;p28"/>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124" name="Google Shape;124;p28"/>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a:t>
            </a:fld>
            <a:endParaRPr/>
          </a:p>
        </p:txBody>
      </p:sp>
      <p:sp>
        <p:nvSpPr>
          <p:cNvPr id="238" name="Google Shape;238;p3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9" name="Google Shape;239;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0" name="Google Shape;240;p3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1" name="Google Shape;241;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2" name="Google Shape;242;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3" name="Google Shape;243;p3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4" name="Google Shape;244;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5" name="Google Shape;245;p37"/>
          <p:cNvSpPr txBox="1"/>
          <p:nvPr/>
        </p:nvSpPr>
        <p:spPr>
          <a:xfrm>
            <a:off x="1143000" y="0"/>
            <a:ext cx="62372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3.1.3  Periodic and Nonperiodic</a:t>
            </a:r>
            <a:endParaRPr/>
          </a:p>
        </p:txBody>
      </p:sp>
      <p:sp>
        <p:nvSpPr>
          <p:cNvPr id="246" name="Google Shape;246;p37"/>
          <p:cNvSpPr txBox="1"/>
          <p:nvPr/>
        </p:nvSpPr>
        <p:spPr>
          <a:xfrm>
            <a:off x="381000" y="1330325"/>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 periodic signal completes a pattern within a measurable time frame, called a period, and repeats that pattern over subsequent identical periods. The completion of one full pattern is called a cycle. A </a:t>
            </a:r>
            <a:r>
              <a:rPr lang="en-US" sz="2800" b="1" i="1" u="none" dirty="0" err="1">
                <a:solidFill>
                  <a:srgbClr val="00B0F0"/>
                </a:solidFill>
                <a:latin typeface="Times New Roman"/>
                <a:ea typeface="Times New Roman"/>
                <a:cs typeface="Times New Roman"/>
                <a:sym typeface="Times New Roman"/>
              </a:rPr>
              <a:t>nonperiodic</a:t>
            </a:r>
            <a:r>
              <a:rPr lang="en-US" sz="2800" b="1" i="1" u="none" dirty="0">
                <a:solidFill>
                  <a:srgbClr val="00B0F0"/>
                </a:solidFill>
                <a:latin typeface="Times New Roman"/>
                <a:ea typeface="Times New Roman"/>
                <a:cs typeface="Times New Roman"/>
                <a:sym typeface="Times New Roman"/>
              </a:rPr>
              <a:t> signal changes without exhibiting a pattern or cycle that repeats over time. Both analog and digital signals.</a:t>
            </a:r>
            <a:endParaRPr dirty="0">
              <a:solidFill>
                <a:srgbClr val="00B0F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100</a:t>
            </a:fld>
            <a:endParaRPr/>
          </a:p>
        </p:txBody>
      </p:sp>
      <p:sp>
        <p:nvSpPr>
          <p:cNvPr id="1243" name="Google Shape;1243;p127"/>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Consider an extremely noisy channel in which the value of the signal-to-noise ratio is almost zero. In other words, the noise is so strong that the signal is faint. For this channel the capacity C is calculated as</a:t>
            </a:r>
            <a:endParaRPr/>
          </a:p>
        </p:txBody>
      </p:sp>
      <p:grpSp>
        <p:nvGrpSpPr>
          <p:cNvPr id="1244" name="Google Shape;1244;p127"/>
          <p:cNvGrpSpPr/>
          <p:nvPr/>
        </p:nvGrpSpPr>
        <p:grpSpPr>
          <a:xfrm>
            <a:off x="0" y="0"/>
            <a:ext cx="9144000" cy="609600"/>
            <a:chOff x="0" y="2448"/>
            <a:chExt cx="5760" cy="384"/>
          </a:xfrm>
        </p:grpSpPr>
        <p:sp>
          <p:nvSpPr>
            <p:cNvPr id="1245" name="Google Shape;1245;p12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46" name="Google Shape;1246;p127"/>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3.37</a:t>
              </a:r>
              <a:endParaRPr/>
            </a:p>
          </p:txBody>
        </p:sp>
      </p:grpSp>
      <p:sp>
        <p:nvSpPr>
          <p:cNvPr id="1247" name="Google Shape;1247;p127"/>
          <p:cNvSpPr txBox="1"/>
          <p:nvPr/>
        </p:nvSpPr>
        <p:spPr>
          <a:xfrm>
            <a:off x="76200" y="3594100"/>
            <a:ext cx="8839200" cy="13858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This means that the capacity of this channel is zero regardless of the bandwidth. In other</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words, we cannot receive any data through this channel.</a:t>
            </a:r>
            <a:endParaRPr/>
          </a:p>
        </p:txBody>
      </p:sp>
      <p:pic>
        <p:nvPicPr>
          <p:cNvPr id="1248" name="Google Shape;1248;p127"/>
          <p:cNvPicPr preferRelativeResize="0"/>
          <p:nvPr/>
        </p:nvPicPr>
        <p:blipFill rotWithShape="1">
          <a:blip r:embed="rId3">
            <a:alphaModFix/>
          </a:blip>
          <a:srcRect/>
          <a:stretch/>
        </p:blipFill>
        <p:spPr>
          <a:xfrm>
            <a:off x="866775" y="2819400"/>
            <a:ext cx="7410450" cy="533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101</a:t>
            </a:fld>
            <a:endParaRPr/>
          </a:p>
        </p:txBody>
      </p:sp>
      <p:sp>
        <p:nvSpPr>
          <p:cNvPr id="1255" name="Google Shape;1255;p128"/>
          <p:cNvSpPr txBox="1"/>
          <p:nvPr/>
        </p:nvSpPr>
        <p:spPr>
          <a:xfrm>
            <a:off x="76200" y="696912"/>
            <a:ext cx="8839200" cy="22463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calculate the theoretical highest bit rate of a regular telephone line. A telephone line normally has a bandwidth of 3000 Hz (300 to 3300 Hz) assigned for data communications. The signal-to-noise ratio is usually 3162. For this channel the capacity is calculated as</a:t>
            </a:r>
            <a:endParaRPr/>
          </a:p>
        </p:txBody>
      </p:sp>
      <p:grpSp>
        <p:nvGrpSpPr>
          <p:cNvPr id="1256" name="Google Shape;1256;p128"/>
          <p:cNvGrpSpPr/>
          <p:nvPr/>
        </p:nvGrpSpPr>
        <p:grpSpPr>
          <a:xfrm>
            <a:off x="0" y="0"/>
            <a:ext cx="9144000" cy="609600"/>
            <a:chOff x="0" y="2448"/>
            <a:chExt cx="5760" cy="384"/>
          </a:xfrm>
        </p:grpSpPr>
        <p:sp>
          <p:nvSpPr>
            <p:cNvPr id="1257" name="Google Shape;1257;p12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58" name="Google Shape;1258;p128"/>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3.38</a:t>
              </a:r>
              <a:endParaRPr/>
            </a:p>
          </p:txBody>
        </p:sp>
      </p:grpSp>
      <p:sp>
        <p:nvSpPr>
          <p:cNvPr id="1259" name="Google Shape;1259;p128"/>
          <p:cNvSpPr txBox="1"/>
          <p:nvPr/>
        </p:nvSpPr>
        <p:spPr>
          <a:xfrm>
            <a:off x="76200" y="4203700"/>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This means that the highest bit rate for a telephone line is 34.860 kbps. If we want to send data faster than this, we can either increase the bandwidth of the line or improve the signal-to-noise ratio.</a:t>
            </a:r>
            <a:endParaRPr/>
          </a:p>
        </p:txBody>
      </p:sp>
      <p:pic>
        <p:nvPicPr>
          <p:cNvPr id="1260" name="Google Shape;1260;p128"/>
          <p:cNvPicPr preferRelativeResize="0"/>
          <p:nvPr/>
        </p:nvPicPr>
        <p:blipFill rotWithShape="1">
          <a:blip r:embed="rId3">
            <a:alphaModFix/>
          </a:blip>
          <a:srcRect/>
          <a:stretch/>
        </p:blipFill>
        <p:spPr>
          <a:xfrm>
            <a:off x="200025" y="3371850"/>
            <a:ext cx="8743950" cy="5905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102</a:t>
            </a:fld>
            <a:endParaRPr/>
          </a:p>
        </p:txBody>
      </p:sp>
      <p:sp>
        <p:nvSpPr>
          <p:cNvPr id="1267" name="Google Shape;1267;p129"/>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signal-to-noise ratio is often given in decibels. Assume that SNR</a:t>
            </a:r>
            <a:r>
              <a:rPr lang="en-US" sz="2800" b="0" i="0" u="none" baseline="-25000">
                <a:solidFill>
                  <a:schemeClr val="dk1"/>
                </a:solidFill>
                <a:latin typeface="Times New Roman"/>
                <a:ea typeface="Times New Roman"/>
                <a:cs typeface="Times New Roman"/>
                <a:sym typeface="Times New Roman"/>
              </a:rPr>
              <a:t>dB</a:t>
            </a:r>
            <a:r>
              <a:rPr lang="en-US" sz="2800" b="0" i="0" u="none">
                <a:solidFill>
                  <a:schemeClr val="dk1"/>
                </a:solidFill>
                <a:latin typeface="Times New Roman"/>
                <a:ea typeface="Times New Roman"/>
                <a:cs typeface="Times New Roman"/>
                <a:sym typeface="Times New Roman"/>
              </a:rPr>
              <a:t> = 36 and the channel bandwidth is 2 MHz. The theoretical channel capacity can be calculated as</a:t>
            </a:r>
            <a:endParaRPr/>
          </a:p>
        </p:txBody>
      </p:sp>
      <p:grpSp>
        <p:nvGrpSpPr>
          <p:cNvPr id="1268" name="Google Shape;1268;p129"/>
          <p:cNvGrpSpPr/>
          <p:nvPr/>
        </p:nvGrpSpPr>
        <p:grpSpPr>
          <a:xfrm>
            <a:off x="0" y="0"/>
            <a:ext cx="9144000" cy="609600"/>
            <a:chOff x="0" y="2448"/>
            <a:chExt cx="5760" cy="384"/>
          </a:xfrm>
        </p:grpSpPr>
        <p:sp>
          <p:nvSpPr>
            <p:cNvPr id="1269" name="Google Shape;1269;p12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70" name="Google Shape;1270;p129"/>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3.39</a:t>
              </a:r>
              <a:endParaRPr/>
            </a:p>
          </p:txBody>
        </p:sp>
      </p:grpSp>
      <p:pic>
        <p:nvPicPr>
          <p:cNvPr id="1271" name="Google Shape;1271;p129"/>
          <p:cNvPicPr preferRelativeResize="0"/>
          <p:nvPr/>
        </p:nvPicPr>
        <p:blipFill rotWithShape="1">
          <a:blip r:embed="rId3">
            <a:alphaModFix/>
          </a:blip>
          <a:srcRect/>
          <a:stretch/>
        </p:blipFill>
        <p:spPr>
          <a:xfrm>
            <a:off x="47625" y="2857500"/>
            <a:ext cx="9048750" cy="1143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1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103</a:t>
            </a:fld>
            <a:endParaRPr/>
          </a:p>
        </p:txBody>
      </p:sp>
      <p:sp>
        <p:nvSpPr>
          <p:cNvPr id="1278" name="Google Shape;1278;p130"/>
          <p:cNvSpPr txBox="1"/>
          <p:nvPr/>
        </p:nvSpPr>
        <p:spPr>
          <a:xfrm>
            <a:off x="76200" y="696912"/>
            <a:ext cx="8839200" cy="22463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When the SNR is very high, we can assume that SNR + 1 is almost the same as SNR. In these cases, the theoretical channel capacity can be simplified to </a:t>
            </a:r>
            <a:r>
              <a:rPr lang="en-US" sz="2800" b="0" i="0" u="none" dirty="0" smtClean="0">
                <a:solidFill>
                  <a:schemeClr val="dk1"/>
                </a:solidFill>
                <a:latin typeface="Times New Roman"/>
                <a:ea typeface="Times New Roman"/>
                <a:cs typeface="Times New Roman"/>
                <a:sym typeface="Times New Roman"/>
              </a:rPr>
              <a:t>C=B*</a:t>
            </a:r>
            <a:r>
              <a:rPr lang="en-US" sz="2800" b="0" i="0" u="none" dirty="0" err="1" smtClean="0">
                <a:solidFill>
                  <a:schemeClr val="dk1"/>
                </a:solidFill>
                <a:latin typeface="Times New Roman"/>
                <a:ea typeface="Times New Roman"/>
                <a:cs typeface="Times New Roman"/>
                <a:sym typeface="Times New Roman"/>
              </a:rPr>
              <a:t>SNR</a:t>
            </a:r>
            <a:r>
              <a:rPr lang="en-US" sz="2800" b="0" i="0" u="none" baseline="-25000" dirty="0" err="1" smtClean="0">
                <a:solidFill>
                  <a:schemeClr val="dk1"/>
                </a:solidFill>
                <a:latin typeface="Times New Roman"/>
                <a:ea typeface="Times New Roman"/>
                <a:cs typeface="Times New Roman"/>
                <a:sym typeface="Times New Roman"/>
              </a:rPr>
              <a:t>dB</a:t>
            </a:r>
            <a:r>
              <a:rPr lang="en-US" sz="2800" b="0" i="0" u="none" dirty="0">
                <a:solidFill>
                  <a:schemeClr val="dk1"/>
                </a:solidFill>
                <a:latin typeface="Times New Roman"/>
                <a:ea typeface="Times New Roman"/>
                <a:cs typeface="Times New Roman"/>
                <a:sym typeface="Times New Roman"/>
              </a:rPr>
              <a:t>. For example, we can calculate the theoretical capacity of the previous example as</a:t>
            </a:r>
            <a:endParaRPr dirty="0"/>
          </a:p>
        </p:txBody>
      </p:sp>
      <p:grpSp>
        <p:nvGrpSpPr>
          <p:cNvPr id="1279" name="Google Shape;1279;p130"/>
          <p:cNvGrpSpPr/>
          <p:nvPr/>
        </p:nvGrpSpPr>
        <p:grpSpPr>
          <a:xfrm>
            <a:off x="0" y="0"/>
            <a:ext cx="9144000" cy="609600"/>
            <a:chOff x="0" y="2448"/>
            <a:chExt cx="5760" cy="384"/>
          </a:xfrm>
        </p:grpSpPr>
        <p:sp>
          <p:nvSpPr>
            <p:cNvPr id="1280" name="Google Shape;1280;p13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1" name="Google Shape;1281;p130"/>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3.40</a:t>
              </a:r>
              <a:endParaRPr/>
            </a:p>
          </p:txBody>
        </p:sp>
      </p:grpSp>
      <p:pic>
        <p:nvPicPr>
          <p:cNvPr id="1282" name="Google Shape;1282;p130"/>
          <p:cNvPicPr preferRelativeResize="0"/>
          <p:nvPr/>
        </p:nvPicPr>
        <p:blipFill rotWithShape="1">
          <a:blip r:embed="rId3">
            <a:alphaModFix/>
          </a:blip>
          <a:srcRect/>
          <a:stretch/>
        </p:blipFill>
        <p:spPr>
          <a:xfrm>
            <a:off x="2476500" y="3138487"/>
            <a:ext cx="4191000" cy="5810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1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104</a:t>
            </a:fld>
            <a:endParaRPr/>
          </a:p>
        </p:txBody>
      </p:sp>
      <p:sp>
        <p:nvSpPr>
          <p:cNvPr id="1289" name="Google Shape;1289;p13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0" name="Google Shape;1290;p1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1" name="Google Shape;1291;p13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2" name="Google Shape;1292;p1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3" name="Google Shape;1293;p1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4" name="Google Shape;1294;p13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5" name="Google Shape;1295;p1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6" name="Google Shape;1296;p131"/>
          <p:cNvSpPr txBox="1"/>
          <p:nvPr/>
        </p:nvSpPr>
        <p:spPr>
          <a:xfrm>
            <a:off x="1143000" y="0"/>
            <a:ext cx="48275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3.5.3  Using Both Limits</a:t>
            </a:r>
            <a:endParaRPr/>
          </a:p>
        </p:txBody>
      </p:sp>
      <p:sp>
        <p:nvSpPr>
          <p:cNvPr id="1297" name="Google Shape;1297;p131"/>
          <p:cNvSpPr txBox="1"/>
          <p:nvPr/>
        </p:nvSpPr>
        <p:spPr>
          <a:xfrm>
            <a:off x="381000" y="1293812"/>
            <a:ext cx="7924800" cy="138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In practice, we need to use both methods to find the limits and signal levels. Let us show this with an example.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105</a:t>
            </a:fld>
            <a:endParaRPr/>
          </a:p>
        </p:txBody>
      </p:sp>
      <p:sp>
        <p:nvSpPr>
          <p:cNvPr id="1304" name="Google Shape;1304;p132"/>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have a channel with a 1-MHz bandwidth. The SNR for this channel is 63. What are the appropriate bit rate and signal level?</a:t>
            </a:r>
            <a:endParaRPr/>
          </a:p>
        </p:txBody>
      </p:sp>
      <p:grpSp>
        <p:nvGrpSpPr>
          <p:cNvPr id="1305" name="Google Shape;1305;p132"/>
          <p:cNvGrpSpPr/>
          <p:nvPr/>
        </p:nvGrpSpPr>
        <p:grpSpPr>
          <a:xfrm>
            <a:off x="0" y="0"/>
            <a:ext cx="9144000" cy="609600"/>
            <a:chOff x="0" y="2448"/>
            <a:chExt cx="5760" cy="384"/>
          </a:xfrm>
        </p:grpSpPr>
        <p:sp>
          <p:nvSpPr>
            <p:cNvPr id="1306" name="Google Shape;1306;p13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7" name="Google Shape;1307;p132"/>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3.41</a:t>
              </a:r>
              <a:endParaRPr/>
            </a:p>
          </p:txBody>
        </p:sp>
      </p:grpSp>
      <p:sp>
        <p:nvSpPr>
          <p:cNvPr id="1308" name="Google Shape;1308;p132"/>
          <p:cNvSpPr txBox="1"/>
          <p:nvPr/>
        </p:nvSpPr>
        <p:spPr>
          <a:xfrm>
            <a:off x="76200" y="2109787"/>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First, we use the Shannon formula to find the upper limit.</a:t>
            </a:r>
            <a:endParaRPr/>
          </a:p>
        </p:txBody>
      </p:sp>
      <p:sp>
        <p:nvSpPr>
          <p:cNvPr id="1309" name="Google Shape;1309;p132"/>
          <p:cNvSpPr txBox="1"/>
          <p:nvPr/>
        </p:nvSpPr>
        <p:spPr>
          <a:xfrm>
            <a:off x="76200" y="3886200"/>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Shannon formula gives us 6 Mbps, the upper limit. For better performance we choose something lower, 4 Mbps. Then we use the Nyquist formula to find the number of signal levels.</a:t>
            </a:r>
            <a:endParaRPr/>
          </a:p>
        </p:txBody>
      </p:sp>
      <p:pic>
        <p:nvPicPr>
          <p:cNvPr id="1310" name="Google Shape;1310;p132"/>
          <p:cNvPicPr preferRelativeResize="0"/>
          <p:nvPr/>
        </p:nvPicPr>
        <p:blipFill rotWithShape="1">
          <a:blip r:embed="rId3">
            <a:alphaModFix/>
          </a:blip>
          <a:srcRect/>
          <a:stretch/>
        </p:blipFill>
        <p:spPr>
          <a:xfrm>
            <a:off x="581025" y="3214687"/>
            <a:ext cx="7981950" cy="647700"/>
          </a:xfrm>
          <a:prstGeom prst="rect">
            <a:avLst/>
          </a:prstGeom>
          <a:noFill/>
          <a:ln>
            <a:noFill/>
          </a:ln>
        </p:spPr>
      </p:pic>
      <p:pic>
        <p:nvPicPr>
          <p:cNvPr id="1311" name="Google Shape;1311;p132"/>
          <p:cNvPicPr preferRelativeResize="0"/>
          <p:nvPr/>
        </p:nvPicPr>
        <p:blipFill rotWithShape="1">
          <a:blip r:embed="rId4">
            <a:alphaModFix/>
          </a:blip>
          <a:srcRect/>
          <a:stretch/>
        </p:blipFill>
        <p:spPr>
          <a:xfrm>
            <a:off x="1995487" y="5638800"/>
            <a:ext cx="5153025" cy="762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106</a:t>
            </a:fld>
            <a:endParaRPr/>
          </a:p>
        </p:txBody>
      </p:sp>
      <p:sp>
        <p:nvSpPr>
          <p:cNvPr id="1318" name="Google Shape;1318;p133"/>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9" name="Google Shape;1319;p133"/>
          <p:cNvSpPr txBox="1"/>
          <p:nvPr/>
        </p:nvSpPr>
        <p:spPr>
          <a:xfrm>
            <a:off x="228600" y="406400"/>
            <a:ext cx="4276725"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3-6   PERFORMANCE</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320" name="Google Shape;1320;p133"/>
          <p:cNvSpPr txBox="1"/>
          <p:nvPr/>
        </p:nvSpPr>
        <p:spPr>
          <a:xfrm>
            <a:off x="228600" y="1677987"/>
            <a:ext cx="8229600" cy="35385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Up to now, we have discussed the tools of transmitting data (signals) over a network and how the data behave. One important issue in networking is the performance of the network—how good is it? In this section, we introduce terms that we need for future chapters.</a:t>
            </a:r>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107</a:t>
            </a:fld>
            <a:endParaRPr/>
          </a:p>
        </p:txBody>
      </p:sp>
      <p:sp>
        <p:nvSpPr>
          <p:cNvPr id="1327" name="Google Shape;1327;p13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8" name="Google Shape;1328;p1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9" name="Google Shape;1329;p13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0" name="Google Shape;1330;p1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1" name="Google Shape;1331;p1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2" name="Google Shape;1332;p13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3" name="Google Shape;1333;p1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4" name="Google Shape;1334;p134"/>
          <p:cNvSpPr txBox="1"/>
          <p:nvPr/>
        </p:nvSpPr>
        <p:spPr>
          <a:xfrm>
            <a:off x="1143000" y="0"/>
            <a:ext cx="33004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3.6.1 Bandwidth</a:t>
            </a:r>
            <a:endParaRPr/>
          </a:p>
        </p:txBody>
      </p:sp>
      <p:sp>
        <p:nvSpPr>
          <p:cNvPr id="1335" name="Google Shape;1335;p134"/>
          <p:cNvSpPr txBox="1"/>
          <p:nvPr/>
        </p:nvSpPr>
        <p:spPr>
          <a:xfrm>
            <a:off x="381000" y="1293812"/>
            <a:ext cx="7924800" cy="22463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One characteristic that measures network performance is bandwidth. However, the term can be used in two different contexts with two different measuring values: bandwidth in hertz and bandwidth in bits per second..</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1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108</a:t>
            </a:fld>
            <a:endParaRPr/>
          </a:p>
        </p:txBody>
      </p:sp>
      <p:sp>
        <p:nvSpPr>
          <p:cNvPr id="1342" name="Google Shape;1342;p135"/>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bandwidth of a subscriber line is 4 kHz for voice or data. The bandwidth of this line for data transmission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can be up to 56,000 bps using a sophisticated modem to change the digital signal to analog.</a:t>
            </a:r>
            <a:endParaRPr/>
          </a:p>
        </p:txBody>
      </p:sp>
      <p:grpSp>
        <p:nvGrpSpPr>
          <p:cNvPr id="1343" name="Google Shape;1343;p135"/>
          <p:cNvGrpSpPr/>
          <p:nvPr/>
        </p:nvGrpSpPr>
        <p:grpSpPr>
          <a:xfrm>
            <a:off x="0" y="0"/>
            <a:ext cx="9144000" cy="609600"/>
            <a:chOff x="0" y="2448"/>
            <a:chExt cx="5760" cy="384"/>
          </a:xfrm>
        </p:grpSpPr>
        <p:sp>
          <p:nvSpPr>
            <p:cNvPr id="1344" name="Google Shape;1344;p13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5" name="Google Shape;1345;p135"/>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3.42</a:t>
              </a:r>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109</a:t>
            </a:fld>
            <a:endParaRPr/>
          </a:p>
        </p:txBody>
      </p:sp>
      <p:sp>
        <p:nvSpPr>
          <p:cNvPr id="1352" name="Google Shape;1352;p136"/>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If the telephone company improves the quality of the line and increases the bandwidth to 8 kHz, we can send 112,000 bps by using the same technology as mentioned in Example 3.42.</a:t>
            </a:r>
            <a:endParaRPr/>
          </a:p>
        </p:txBody>
      </p:sp>
      <p:grpSp>
        <p:nvGrpSpPr>
          <p:cNvPr id="1353" name="Google Shape;1353;p136"/>
          <p:cNvGrpSpPr/>
          <p:nvPr/>
        </p:nvGrpSpPr>
        <p:grpSpPr>
          <a:xfrm>
            <a:off x="0" y="0"/>
            <a:ext cx="9144000" cy="609600"/>
            <a:chOff x="0" y="2448"/>
            <a:chExt cx="5760" cy="384"/>
          </a:xfrm>
        </p:grpSpPr>
        <p:sp>
          <p:nvSpPr>
            <p:cNvPr id="1354" name="Google Shape;1354;p13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55" name="Google Shape;1355;p136"/>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3.43</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a:t>
            </a:fld>
            <a:endParaRPr/>
          </a:p>
        </p:txBody>
      </p:sp>
      <p:sp>
        <p:nvSpPr>
          <p:cNvPr id="253" name="Google Shape;253;p38"/>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4" name="Google Shape;254;p38"/>
          <p:cNvSpPr txBox="1"/>
          <p:nvPr/>
        </p:nvSpPr>
        <p:spPr>
          <a:xfrm>
            <a:off x="228600" y="406400"/>
            <a:ext cx="6878637"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3-2   PERIODIC ANALOG SIGNALS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255" name="Google Shape;255;p3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6" name="Google Shape;256;p38"/>
          <p:cNvSpPr txBox="1"/>
          <p:nvPr/>
        </p:nvSpPr>
        <p:spPr>
          <a:xfrm>
            <a:off x="228600" y="1658937"/>
            <a:ext cx="8229600" cy="255450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Periodic analog signals can be classified as simple or composite. </a:t>
            </a:r>
            <a:r>
              <a:rPr lang="en-US" sz="3200" b="1" i="1" u="none" dirty="0">
                <a:solidFill>
                  <a:srgbClr val="00B0F0"/>
                </a:solidFill>
                <a:latin typeface="Times"/>
                <a:ea typeface="Times"/>
                <a:cs typeface="Times"/>
                <a:sym typeface="Times"/>
              </a:rPr>
              <a:t>A simple periodic analog signal, a sine wave, cannot be decomposed into simpler signals. A composite periodic analog signal is composed of multiple sine waves.</a:t>
            </a:r>
            <a:endParaRPr dirty="0">
              <a:solidFill>
                <a:srgbClr val="00B0F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110</a:t>
            </a:fld>
            <a:endParaRPr/>
          </a:p>
        </p:txBody>
      </p:sp>
      <p:sp>
        <p:nvSpPr>
          <p:cNvPr id="1362" name="Google Shape;1362;p13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3" name="Google Shape;1363;p1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4" name="Google Shape;1364;p13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5" name="Google Shape;1365;p1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6" name="Google Shape;1366;p1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7" name="Google Shape;1367;p13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8" name="Google Shape;1368;p1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9" name="Google Shape;1369;p137"/>
          <p:cNvSpPr txBox="1"/>
          <p:nvPr/>
        </p:nvSpPr>
        <p:spPr>
          <a:xfrm>
            <a:off x="1143000" y="0"/>
            <a:ext cx="3532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3.6.2 Throughput</a:t>
            </a:r>
            <a:endParaRPr/>
          </a:p>
        </p:txBody>
      </p:sp>
      <p:sp>
        <p:nvSpPr>
          <p:cNvPr id="1370" name="Google Shape;1370;p137"/>
          <p:cNvSpPr txBox="1"/>
          <p:nvPr/>
        </p:nvSpPr>
        <p:spPr>
          <a:xfrm>
            <a:off x="381000" y="1293812"/>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throughput is a measure of how fast we can actually send data through a network</a:t>
            </a:r>
            <a:r>
              <a:rPr lang="en-US" sz="2800" b="1" i="1" u="none" dirty="0">
                <a:solidFill>
                  <a:schemeClr val="dk1"/>
                </a:solidFill>
                <a:latin typeface="Times New Roman"/>
                <a:ea typeface="Times New Roman"/>
                <a:cs typeface="Times New Roman"/>
                <a:sym typeface="Times New Roman"/>
              </a:rPr>
              <a:t>. Although, at first glance, bandwidth in bits per second and throughput seem the same, they are different. A link may have a bandwidth of B bps, but we can only send T bps through this link with </a:t>
            </a:r>
            <a:r>
              <a:rPr lang="en-US" sz="2800" b="1" i="1" u="none" dirty="0">
                <a:solidFill>
                  <a:srgbClr val="00B0F0"/>
                </a:solidFill>
                <a:latin typeface="Times New Roman"/>
                <a:ea typeface="Times New Roman"/>
                <a:cs typeface="Times New Roman"/>
                <a:sym typeface="Times New Roman"/>
              </a:rPr>
              <a:t>T always less than B. </a:t>
            </a:r>
            <a:endParaRPr dirty="0">
              <a:solidFill>
                <a:srgbClr val="00B0F0"/>
              </a:solidFill>
            </a:endParaRPr>
          </a:p>
        </p:txBody>
      </p:sp>
      <p:sp>
        <p:nvSpPr>
          <p:cNvPr id="2" name="TextBox 1"/>
          <p:cNvSpPr txBox="1"/>
          <p:nvPr/>
        </p:nvSpPr>
        <p:spPr>
          <a:xfrm>
            <a:off x="442912" y="4643437"/>
            <a:ext cx="7986482" cy="1200329"/>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Total bits per min=</a:t>
            </a:r>
            <a:r>
              <a:rPr lang="en-US" sz="2400" dirty="0" err="1" smtClean="0">
                <a:solidFill>
                  <a:srgbClr val="00B0F0"/>
                </a:solidFill>
                <a:latin typeface="Times New Roman" panose="02020603050405020304" pitchFamily="18" charset="0"/>
                <a:cs typeface="Times New Roman" panose="02020603050405020304" pitchFamily="18" charset="0"/>
              </a:rPr>
              <a:t>Avg</a:t>
            </a:r>
            <a:r>
              <a:rPr lang="en-US" sz="2400" dirty="0" smtClean="0">
                <a:solidFill>
                  <a:srgbClr val="00B0F0"/>
                </a:solidFill>
                <a:latin typeface="Times New Roman" panose="02020603050405020304" pitchFamily="18" charset="0"/>
                <a:cs typeface="Times New Roman" panose="02020603050405020304" pitchFamily="18" charset="0"/>
              </a:rPr>
              <a:t> frame per min * </a:t>
            </a:r>
            <a:r>
              <a:rPr lang="en-US" sz="2400" dirty="0" err="1" smtClean="0">
                <a:solidFill>
                  <a:srgbClr val="00B0F0"/>
                </a:solidFill>
                <a:latin typeface="Times New Roman" panose="02020603050405020304" pitchFamily="18" charset="0"/>
                <a:cs typeface="Times New Roman" panose="02020603050405020304" pitchFamily="18" charset="0"/>
              </a:rPr>
              <a:t>Avg</a:t>
            </a:r>
            <a:r>
              <a:rPr lang="en-US" sz="2400" dirty="0" smtClean="0">
                <a:solidFill>
                  <a:srgbClr val="00B0F0"/>
                </a:solidFill>
                <a:latin typeface="Times New Roman" panose="02020603050405020304" pitchFamily="18" charset="0"/>
                <a:cs typeface="Times New Roman" panose="02020603050405020304" pitchFamily="18" charset="0"/>
              </a:rPr>
              <a:t> bit per frame</a:t>
            </a:r>
          </a:p>
          <a:p>
            <a:endParaRPr lang="en-US" sz="2400" dirty="0">
              <a:solidFill>
                <a:srgbClr val="00B0F0"/>
              </a:solidFill>
              <a:latin typeface="Times New Roman" panose="02020603050405020304" pitchFamily="18" charset="0"/>
              <a:cs typeface="Times New Roman" panose="02020603050405020304" pitchFamily="18" charset="0"/>
            </a:endParaRPr>
          </a:p>
          <a:p>
            <a:r>
              <a:rPr lang="en-US" sz="2400" dirty="0" smtClean="0">
                <a:solidFill>
                  <a:srgbClr val="00B0F0"/>
                </a:solidFill>
                <a:latin typeface="Times New Roman" panose="02020603050405020304" pitchFamily="18" charset="0"/>
                <a:cs typeface="Times New Roman" panose="02020603050405020304" pitchFamily="18" charset="0"/>
              </a:rPr>
              <a:t>Throughput=Total bit per min/Time taken to transmit these bits</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111</a:t>
            </a:fld>
            <a:endParaRPr/>
          </a:p>
        </p:txBody>
      </p:sp>
      <p:sp>
        <p:nvSpPr>
          <p:cNvPr id="1377" name="Google Shape;1377;p13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78" name="Google Shape;1378;p13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79" name="Google Shape;1379;p13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80" name="Google Shape;1380;p13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81" name="Google Shape;1381;p13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82" name="Google Shape;1382;p13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83" name="Google Shape;1383;p13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84" name="Google Shape;1384;p138"/>
          <p:cNvSpPr txBox="1"/>
          <p:nvPr/>
        </p:nvSpPr>
        <p:spPr>
          <a:xfrm>
            <a:off x="1143000" y="0"/>
            <a:ext cx="3532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3.6.3 Throughput</a:t>
            </a:r>
            <a:endParaRPr/>
          </a:p>
        </p:txBody>
      </p:sp>
      <p:sp>
        <p:nvSpPr>
          <p:cNvPr id="1385" name="Google Shape;1385;p138"/>
          <p:cNvSpPr txBox="1"/>
          <p:nvPr/>
        </p:nvSpPr>
        <p:spPr>
          <a:xfrm>
            <a:off x="381000" y="1293812"/>
            <a:ext cx="7924800" cy="2678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latency or delay defines how long it takes for an entire message to completely arrive at the destination from the time the first bit is sent out from the source. </a:t>
            </a:r>
            <a:r>
              <a:rPr lang="en-US" sz="2800" b="1" i="1" u="none" dirty="0">
                <a:solidFill>
                  <a:schemeClr val="dk1"/>
                </a:solidFill>
                <a:latin typeface="Times New Roman"/>
                <a:ea typeface="Times New Roman"/>
                <a:cs typeface="Times New Roman"/>
                <a:sym typeface="Times New Roman"/>
              </a:rPr>
              <a:t>We can say that </a:t>
            </a:r>
            <a:r>
              <a:rPr lang="en-US" sz="2800" b="1" i="1" u="none" dirty="0">
                <a:solidFill>
                  <a:srgbClr val="00B0F0"/>
                </a:solidFill>
                <a:latin typeface="Times New Roman"/>
                <a:ea typeface="Times New Roman"/>
                <a:cs typeface="Times New Roman"/>
                <a:sym typeface="Times New Roman"/>
              </a:rPr>
              <a:t>latency is made of four components: propagation time, transmission time, queuing time and processing delay.</a:t>
            </a:r>
            <a:endParaRPr dirty="0">
              <a:solidFill>
                <a:srgbClr val="00B0F0"/>
              </a:solidFill>
            </a:endParaRPr>
          </a:p>
        </p:txBody>
      </p:sp>
      <p:sp>
        <p:nvSpPr>
          <p:cNvPr id="2" name="TextBox 1"/>
          <p:cNvSpPr txBox="1"/>
          <p:nvPr/>
        </p:nvSpPr>
        <p:spPr>
          <a:xfrm>
            <a:off x="0" y="4408198"/>
            <a:ext cx="8579593" cy="400110"/>
          </a:xfrm>
          <a:prstGeom prst="rect">
            <a:avLst/>
          </a:prstGeom>
          <a:noFill/>
        </p:spPr>
        <p:txBody>
          <a:bodyPr wrap="none" rtlCol="0">
            <a:spAutoFit/>
          </a:bodyPr>
          <a:lstStyle/>
          <a:p>
            <a:r>
              <a:rPr lang="en-US" sz="2000" dirty="0" smtClean="0">
                <a:solidFill>
                  <a:srgbClr val="00B0F0"/>
                </a:solidFill>
                <a:latin typeface="Times New Roman" panose="02020603050405020304" pitchFamily="18" charset="0"/>
                <a:cs typeface="Times New Roman" panose="02020603050405020304" pitchFamily="18" charset="0"/>
              </a:rPr>
              <a:t>Latency=propagation time + transmission time + queuing time + processing delay</a:t>
            </a:r>
            <a:endParaRPr lang="en-IN" sz="20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112</a:t>
            </a:fld>
            <a:endParaRPr/>
          </a:p>
        </p:txBody>
      </p:sp>
      <p:sp>
        <p:nvSpPr>
          <p:cNvPr id="1393" name="Google Shape;1393;p139"/>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network with bandwidth of 10 Mbps can pass only an average of 12,000 frames per minute with each frame carrying an average of 10,000 bits. What is the throughput of this network?</a:t>
            </a:r>
            <a:endParaRPr/>
          </a:p>
        </p:txBody>
      </p:sp>
      <p:grpSp>
        <p:nvGrpSpPr>
          <p:cNvPr id="1394" name="Google Shape;1394;p139"/>
          <p:cNvGrpSpPr/>
          <p:nvPr/>
        </p:nvGrpSpPr>
        <p:grpSpPr>
          <a:xfrm>
            <a:off x="0" y="0"/>
            <a:ext cx="9144000" cy="609600"/>
            <a:chOff x="0" y="2448"/>
            <a:chExt cx="5760" cy="384"/>
          </a:xfrm>
        </p:grpSpPr>
        <p:sp>
          <p:nvSpPr>
            <p:cNvPr id="1395" name="Google Shape;1395;p13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6" name="Google Shape;1396;p139"/>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3.44</a:t>
              </a:r>
              <a:endParaRPr/>
            </a:p>
          </p:txBody>
        </p:sp>
      </p:grpSp>
      <p:sp>
        <p:nvSpPr>
          <p:cNvPr id="1397" name="Google Shape;1397;p139"/>
          <p:cNvSpPr txBox="1"/>
          <p:nvPr/>
        </p:nvSpPr>
        <p:spPr>
          <a:xfrm>
            <a:off x="76200" y="27432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calculate the throughput as</a:t>
            </a:r>
            <a:endParaRPr/>
          </a:p>
        </p:txBody>
      </p:sp>
      <p:sp>
        <p:nvSpPr>
          <p:cNvPr id="1398" name="Google Shape;1398;p139"/>
          <p:cNvSpPr txBox="1"/>
          <p:nvPr/>
        </p:nvSpPr>
        <p:spPr>
          <a:xfrm>
            <a:off x="228600" y="49133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throughput is almost one-fifth of the bandwidth in this case.</a:t>
            </a:r>
            <a:endParaRPr/>
          </a:p>
        </p:txBody>
      </p:sp>
      <p:pic>
        <p:nvPicPr>
          <p:cNvPr id="1399" name="Google Shape;1399;p139"/>
          <p:cNvPicPr preferRelativeResize="0"/>
          <p:nvPr/>
        </p:nvPicPr>
        <p:blipFill rotWithShape="1">
          <a:blip r:embed="rId3">
            <a:alphaModFix/>
          </a:blip>
          <a:srcRect/>
          <a:stretch/>
        </p:blipFill>
        <p:spPr>
          <a:xfrm>
            <a:off x="1362075" y="4210050"/>
            <a:ext cx="6419850" cy="590550"/>
          </a:xfrm>
          <a:prstGeom prst="rect">
            <a:avLst/>
          </a:prstGeom>
          <a:noFill/>
          <a:ln>
            <a:noFill/>
          </a:ln>
        </p:spPr>
      </p:pic>
      <p:sp>
        <p:nvSpPr>
          <p:cNvPr id="2" name="TextBox 1"/>
          <p:cNvSpPr txBox="1"/>
          <p:nvPr/>
        </p:nvSpPr>
        <p:spPr>
          <a:xfrm>
            <a:off x="7123037" y="4349125"/>
            <a:ext cx="1944763"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=2000000bits/second</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1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113</a:t>
            </a:fld>
            <a:endParaRPr/>
          </a:p>
        </p:txBody>
      </p:sp>
      <p:sp>
        <p:nvSpPr>
          <p:cNvPr id="1406" name="Google Shape;1406;p140"/>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What is the propagation time if the distance between the two points is 12,000 km? Assume the propagation speed to be 2.4 × 108 m/s in cable.</a:t>
            </a:r>
            <a:endParaRPr/>
          </a:p>
        </p:txBody>
      </p:sp>
      <p:grpSp>
        <p:nvGrpSpPr>
          <p:cNvPr id="1407" name="Google Shape;1407;p140"/>
          <p:cNvGrpSpPr/>
          <p:nvPr/>
        </p:nvGrpSpPr>
        <p:grpSpPr>
          <a:xfrm>
            <a:off x="0" y="0"/>
            <a:ext cx="9144000" cy="609600"/>
            <a:chOff x="0" y="2448"/>
            <a:chExt cx="5760" cy="384"/>
          </a:xfrm>
        </p:grpSpPr>
        <p:sp>
          <p:nvSpPr>
            <p:cNvPr id="1408" name="Google Shape;1408;p14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09" name="Google Shape;1409;p140"/>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3.45</a:t>
              </a:r>
              <a:endParaRPr/>
            </a:p>
          </p:txBody>
        </p:sp>
      </p:grpSp>
      <p:sp>
        <p:nvSpPr>
          <p:cNvPr id="1410" name="Google Shape;1410;p140"/>
          <p:cNvSpPr txBox="1"/>
          <p:nvPr/>
        </p:nvSpPr>
        <p:spPr>
          <a:xfrm>
            <a:off x="76200" y="26670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calculate the propagation time as</a:t>
            </a:r>
            <a:endParaRPr/>
          </a:p>
        </p:txBody>
      </p:sp>
      <p:sp>
        <p:nvSpPr>
          <p:cNvPr id="1411" name="Google Shape;1411;p140"/>
          <p:cNvSpPr txBox="1"/>
          <p:nvPr/>
        </p:nvSpPr>
        <p:spPr>
          <a:xfrm>
            <a:off x="228600" y="4635500"/>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The example shows that a bit can go over the Atlantic Ocean in only 50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if there is a direct cable between the source and the destination.</a:t>
            </a:r>
            <a:endParaRPr dirty="0"/>
          </a:p>
        </p:txBody>
      </p:sp>
      <p:pic>
        <p:nvPicPr>
          <p:cNvPr id="1412" name="Google Shape;1412;p140"/>
          <p:cNvPicPr preferRelativeResize="0"/>
          <p:nvPr/>
        </p:nvPicPr>
        <p:blipFill rotWithShape="1">
          <a:blip r:embed="rId3">
            <a:alphaModFix/>
          </a:blip>
          <a:srcRect/>
          <a:stretch/>
        </p:blipFill>
        <p:spPr>
          <a:xfrm>
            <a:off x="1042987" y="3886200"/>
            <a:ext cx="7058025" cy="600075"/>
          </a:xfrm>
          <a:prstGeom prst="rect">
            <a:avLst/>
          </a:prstGeom>
          <a:noFill/>
          <a:ln>
            <a:noFill/>
          </a:ln>
        </p:spPr>
      </p:pic>
      <p:sp>
        <p:nvSpPr>
          <p:cNvPr id="2" name="TextBox 1"/>
          <p:cNvSpPr txBox="1"/>
          <p:nvPr/>
        </p:nvSpPr>
        <p:spPr>
          <a:xfrm>
            <a:off x="3554084" y="1557992"/>
            <a:ext cx="5025735" cy="523220"/>
          </a:xfrm>
          <a:prstGeom prst="rect">
            <a:avLst/>
          </a:prstGeom>
          <a:noFill/>
        </p:spPr>
        <p:txBody>
          <a:bodyPr wrap="none" rtlCol="0">
            <a:spAutoFit/>
          </a:bodyPr>
          <a:lstStyle/>
          <a:p>
            <a:r>
              <a:rPr lang="en-US" sz="2800" dirty="0" smtClean="0">
                <a:solidFill>
                  <a:srgbClr val="00B0F0"/>
                </a:solidFill>
                <a:latin typeface="Times New Roman" panose="02020603050405020304" pitchFamily="18" charset="0"/>
                <a:cs typeface="Times New Roman" panose="02020603050405020304" pitchFamily="18" charset="0"/>
              </a:rPr>
              <a:t>Propagation time=distance /speed</a:t>
            </a:r>
            <a:endParaRPr lang="en-IN" sz="2800" dirty="0">
              <a:solidFill>
                <a:srgbClr val="00B0F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208362" y="2506662"/>
            <a:ext cx="5009705"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12000km=12000*10000=120000000m</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114</a:t>
            </a:fld>
            <a:endParaRPr/>
          </a:p>
        </p:txBody>
      </p:sp>
      <p:sp>
        <p:nvSpPr>
          <p:cNvPr id="1419" name="Google Shape;1419;p141"/>
          <p:cNvSpPr txBox="1"/>
          <p:nvPr/>
        </p:nvSpPr>
        <p:spPr>
          <a:xfrm>
            <a:off x="76200" y="696912"/>
            <a:ext cx="8839200" cy="22463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What are the propagation time and the transmission time for a 2.5-KB (kilobyte) message if the bandwidth of the network is 1 </a:t>
            </a:r>
            <a:r>
              <a:rPr lang="en-US" sz="2800" b="0" i="0" u="none" dirty="0" err="1">
                <a:solidFill>
                  <a:schemeClr val="dk1"/>
                </a:solidFill>
                <a:latin typeface="Times New Roman"/>
                <a:ea typeface="Times New Roman"/>
                <a:cs typeface="Times New Roman"/>
                <a:sym typeface="Times New Roman"/>
              </a:rPr>
              <a:t>Gbps</a:t>
            </a:r>
            <a:r>
              <a:rPr lang="en-US" sz="2800" b="0" i="0" u="none" dirty="0">
                <a:solidFill>
                  <a:schemeClr val="dk1"/>
                </a:solidFill>
                <a:latin typeface="Times New Roman"/>
                <a:ea typeface="Times New Roman"/>
                <a:cs typeface="Times New Roman"/>
                <a:sym typeface="Times New Roman"/>
              </a:rPr>
              <a:t>? Assume that the distance between the sender and the receiver is 12,000 km and that light travels at 2.4 × 108 m/s.</a:t>
            </a:r>
            <a:endParaRPr dirty="0"/>
          </a:p>
        </p:txBody>
      </p:sp>
      <p:grpSp>
        <p:nvGrpSpPr>
          <p:cNvPr id="1420" name="Google Shape;1420;p141"/>
          <p:cNvGrpSpPr/>
          <p:nvPr/>
        </p:nvGrpSpPr>
        <p:grpSpPr>
          <a:xfrm>
            <a:off x="0" y="0"/>
            <a:ext cx="9144000" cy="609600"/>
            <a:chOff x="0" y="2448"/>
            <a:chExt cx="5760" cy="384"/>
          </a:xfrm>
        </p:grpSpPr>
        <p:sp>
          <p:nvSpPr>
            <p:cNvPr id="1421" name="Google Shape;1421;p14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22" name="Google Shape;1422;p141"/>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3.46</a:t>
              </a:r>
              <a:endParaRPr/>
            </a:p>
          </p:txBody>
        </p:sp>
      </p:grpSp>
      <p:sp>
        <p:nvSpPr>
          <p:cNvPr id="1423" name="Google Shape;1423;p141"/>
          <p:cNvSpPr txBox="1"/>
          <p:nvPr/>
        </p:nvSpPr>
        <p:spPr>
          <a:xfrm>
            <a:off x="76200" y="28956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smtClean="0">
                <a:solidFill>
                  <a:srgbClr val="FF0000"/>
                </a:solidFill>
                <a:latin typeface="Times New Roman"/>
                <a:ea typeface="Times New Roman"/>
                <a:cs typeface="Times New Roman"/>
                <a:sym typeface="Times New Roman"/>
              </a:rPr>
              <a:t>Solution</a:t>
            </a:r>
            <a:endParaRPr dirty="0" smtClean="0"/>
          </a:p>
          <a:p>
            <a:pPr marL="0" marR="0" lvl="0" indent="0" algn="just" rtl="0">
              <a:lnSpc>
                <a:spcPct val="100000"/>
              </a:lnSpc>
              <a:spcBef>
                <a:spcPts val="0"/>
              </a:spcBef>
              <a:spcAft>
                <a:spcPts val="0"/>
              </a:spcAft>
              <a:buClr>
                <a:schemeClr val="dk1"/>
              </a:buClr>
              <a:buSzPts val="2800"/>
              <a:buFont typeface="Times New Roman"/>
              <a:buNone/>
            </a:pPr>
            <a:r>
              <a:rPr lang="en-US" sz="2800" b="0" i="0" u="none" dirty="0" smtClean="0">
                <a:solidFill>
                  <a:schemeClr val="dk1"/>
                </a:solidFill>
                <a:latin typeface="Times New Roman"/>
                <a:ea typeface="Times New Roman"/>
                <a:cs typeface="Times New Roman"/>
                <a:sym typeface="Times New Roman"/>
              </a:rPr>
              <a:t>We </a:t>
            </a:r>
            <a:r>
              <a:rPr lang="en-US" sz="2800" b="0" i="0" u="none" dirty="0">
                <a:solidFill>
                  <a:schemeClr val="dk1"/>
                </a:solidFill>
                <a:latin typeface="Times New Roman"/>
                <a:ea typeface="Times New Roman"/>
                <a:cs typeface="Times New Roman"/>
                <a:sym typeface="Times New Roman"/>
              </a:rPr>
              <a:t>can calculate the propagation and transmission time as</a:t>
            </a:r>
            <a:endParaRPr dirty="0"/>
          </a:p>
        </p:txBody>
      </p:sp>
      <p:sp>
        <p:nvSpPr>
          <p:cNvPr id="1424" name="Google Shape;1424;p141"/>
          <p:cNvSpPr txBox="1"/>
          <p:nvPr/>
        </p:nvSpPr>
        <p:spPr>
          <a:xfrm>
            <a:off x="76200" y="4864100"/>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Note that in this case, because the message is short and the bandwidth is high, the dominant factor is the propagation time, not the transmission time. </a:t>
            </a:r>
            <a:endParaRPr/>
          </a:p>
        </p:txBody>
      </p:sp>
      <p:pic>
        <p:nvPicPr>
          <p:cNvPr id="1425" name="Google Shape;1425;p141"/>
          <p:cNvPicPr preferRelativeResize="0"/>
          <p:nvPr/>
        </p:nvPicPr>
        <p:blipFill rotWithShape="1">
          <a:blip r:embed="rId3">
            <a:alphaModFix/>
          </a:blip>
          <a:srcRect/>
          <a:stretch/>
        </p:blipFill>
        <p:spPr>
          <a:xfrm>
            <a:off x="1119187" y="3886200"/>
            <a:ext cx="6905625" cy="981075"/>
          </a:xfrm>
          <a:prstGeom prst="rect">
            <a:avLst/>
          </a:prstGeom>
          <a:noFill/>
          <a:ln>
            <a:noFill/>
          </a:ln>
        </p:spPr>
      </p:pic>
      <p:sp>
        <p:nvSpPr>
          <p:cNvPr id="2" name="TextBox 1"/>
          <p:cNvSpPr txBox="1"/>
          <p:nvPr/>
        </p:nvSpPr>
        <p:spPr>
          <a:xfrm>
            <a:off x="2303775" y="2481559"/>
            <a:ext cx="5857694" cy="461665"/>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Transmission Time=Message Size/Bandwidth</a:t>
            </a:r>
            <a:endParaRPr lang="en-IN" sz="2400" dirty="0">
              <a:solidFill>
                <a:srgbClr val="00B0F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49844" y="2979737"/>
            <a:ext cx="3850734"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1MBPS=10</a:t>
            </a:r>
            <a:r>
              <a:rPr lang="en-US" sz="2400" baseline="30000" dirty="0" smtClean="0">
                <a:latin typeface="Times New Roman" panose="02020603050405020304" pitchFamily="18" charset="0"/>
                <a:cs typeface="Times New Roman" panose="02020603050405020304" pitchFamily="18" charset="0"/>
              </a:rPr>
              <a:t>6</a:t>
            </a:r>
            <a:r>
              <a:rPr lang="en-US" sz="2400" dirty="0" smtClean="0">
                <a:latin typeface="Times New Roman" panose="02020603050405020304" pitchFamily="18" charset="0"/>
                <a:cs typeface="Times New Roman" panose="02020603050405020304" pitchFamily="18" charset="0"/>
              </a:rPr>
              <a:t> and 1GBPS=10</a:t>
            </a:r>
            <a:r>
              <a:rPr lang="en-US" sz="2400" baseline="30000" dirty="0" smtClean="0">
                <a:latin typeface="Times New Roman" panose="02020603050405020304" pitchFamily="18" charset="0"/>
                <a:cs typeface="Times New Roman" panose="02020603050405020304" pitchFamily="18" charset="0"/>
              </a:rPr>
              <a:t>9</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115</a:t>
            </a:fld>
            <a:endParaRPr/>
          </a:p>
        </p:txBody>
      </p:sp>
      <p:sp>
        <p:nvSpPr>
          <p:cNvPr id="1432" name="Google Shape;1432;p142"/>
          <p:cNvSpPr txBox="1"/>
          <p:nvPr/>
        </p:nvSpPr>
        <p:spPr>
          <a:xfrm>
            <a:off x="76200" y="696912"/>
            <a:ext cx="8839200" cy="22463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What are the propagation time and the transmission time for a 5-MB (megabyte) message (an image) if the bandwidth of the network is 1 Mbps? Assume that the distance between the sender and the receiver is 12,000 km and that light travels at 2.4 × 108 m/s.</a:t>
            </a:r>
            <a:endParaRPr dirty="0"/>
          </a:p>
        </p:txBody>
      </p:sp>
      <p:grpSp>
        <p:nvGrpSpPr>
          <p:cNvPr id="1433" name="Google Shape;1433;p142"/>
          <p:cNvGrpSpPr/>
          <p:nvPr/>
        </p:nvGrpSpPr>
        <p:grpSpPr>
          <a:xfrm>
            <a:off x="0" y="0"/>
            <a:ext cx="9144000" cy="609600"/>
            <a:chOff x="0" y="2448"/>
            <a:chExt cx="5760" cy="384"/>
          </a:xfrm>
        </p:grpSpPr>
        <p:sp>
          <p:nvSpPr>
            <p:cNvPr id="1434" name="Google Shape;1434;p14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35" name="Google Shape;1435;p142"/>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3.47</a:t>
              </a:r>
              <a:endParaRPr/>
            </a:p>
          </p:txBody>
        </p:sp>
      </p:grpSp>
      <p:sp>
        <p:nvSpPr>
          <p:cNvPr id="1436" name="Google Shape;1436;p142"/>
          <p:cNvSpPr txBox="1"/>
          <p:nvPr/>
        </p:nvSpPr>
        <p:spPr>
          <a:xfrm>
            <a:off x="76200" y="30480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We can calculate the propagation and transmission times as</a:t>
            </a:r>
            <a:endParaRPr dirty="0"/>
          </a:p>
        </p:txBody>
      </p:sp>
      <p:sp>
        <p:nvSpPr>
          <p:cNvPr id="1437" name="Google Shape;1437;p142"/>
          <p:cNvSpPr txBox="1"/>
          <p:nvPr/>
        </p:nvSpPr>
        <p:spPr>
          <a:xfrm>
            <a:off x="228600" y="5334000"/>
            <a:ext cx="8839200"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calculate the propagation and transmission times as</a:t>
            </a:r>
            <a:endParaRPr/>
          </a:p>
        </p:txBody>
      </p:sp>
      <p:pic>
        <p:nvPicPr>
          <p:cNvPr id="1438" name="Google Shape;1438;p142"/>
          <p:cNvPicPr preferRelativeResize="0"/>
          <p:nvPr/>
        </p:nvPicPr>
        <p:blipFill rotWithShape="1">
          <a:blip r:embed="rId3">
            <a:alphaModFix/>
          </a:blip>
          <a:srcRect/>
          <a:stretch/>
        </p:blipFill>
        <p:spPr>
          <a:xfrm>
            <a:off x="1090612" y="4162425"/>
            <a:ext cx="6962775" cy="10953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116</a:t>
            </a:fld>
            <a:endParaRPr/>
          </a:p>
        </p:txBody>
      </p:sp>
      <p:sp>
        <p:nvSpPr>
          <p:cNvPr id="1445" name="Google Shape;1445;p14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6" name="Google Shape;1446;p14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7" name="Google Shape;1447;p14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8" name="Google Shape;1448;p14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9" name="Google Shape;1449;p14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50" name="Google Shape;1450;p14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51" name="Google Shape;1451;p14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52" name="Google Shape;1452;p143"/>
          <p:cNvSpPr txBox="1"/>
          <p:nvPr/>
        </p:nvSpPr>
        <p:spPr>
          <a:xfrm>
            <a:off x="1143000" y="0"/>
            <a:ext cx="630237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3.6.4  Bandwidth-Delay Product</a:t>
            </a:r>
            <a:endParaRPr/>
          </a:p>
        </p:txBody>
      </p:sp>
      <p:sp>
        <p:nvSpPr>
          <p:cNvPr id="1453" name="Google Shape;1453;p143"/>
          <p:cNvSpPr txBox="1"/>
          <p:nvPr/>
        </p:nvSpPr>
        <p:spPr>
          <a:xfrm>
            <a:off x="381000" y="1293812"/>
            <a:ext cx="7924800" cy="2678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Bandwidth and delay are two performance metrics of a link. However, as we will see in this chapter and future chapters, what is very important in data communications is the product of the two, the bandwidth-delay product. Let us elaborate on this issue, using two hypothetical cases as examples.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117</a:t>
            </a:fld>
            <a:endParaRPr/>
          </a:p>
        </p:txBody>
      </p:sp>
      <p:sp>
        <p:nvSpPr>
          <p:cNvPr id="1460" name="Google Shape;1460;p14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3.32:  </a:t>
            </a:r>
            <a:r>
              <a:rPr lang="en-US" sz="2000" b="1" i="1" u="none">
                <a:solidFill>
                  <a:schemeClr val="dk1"/>
                </a:solidFill>
                <a:latin typeface="Times"/>
                <a:ea typeface="Times"/>
                <a:cs typeface="Times"/>
                <a:sym typeface="Times"/>
              </a:rPr>
              <a:t>Filling the links with bits for Case 1</a:t>
            </a:r>
            <a:endParaRPr/>
          </a:p>
        </p:txBody>
      </p:sp>
      <p:pic>
        <p:nvPicPr>
          <p:cNvPr id="1461" name="Google Shape;1461;p144"/>
          <p:cNvPicPr preferRelativeResize="0"/>
          <p:nvPr/>
        </p:nvPicPr>
        <p:blipFill rotWithShape="1">
          <a:blip r:embed="rId3">
            <a:alphaModFix/>
          </a:blip>
          <a:srcRect/>
          <a:stretch/>
        </p:blipFill>
        <p:spPr>
          <a:xfrm>
            <a:off x="838200" y="1676400"/>
            <a:ext cx="7418387" cy="3594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1"/>
                                        </p:tgtEl>
                                        <p:attrNameLst>
                                          <p:attrName>style.visibility</p:attrName>
                                        </p:attrNameLst>
                                      </p:cBhvr>
                                      <p:to>
                                        <p:strVal val="visible"/>
                                      </p:to>
                                    </p:set>
                                    <p:animEffect transition="in" filter="fade">
                                      <p:cBhvr>
                                        <p:cTn id="7" dur="4000"/>
                                        <p:tgtEl>
                                          <p:spTgt spid="1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118</a:t>
            </a:fld>
            <a:endParaRPr/>
          </a:p>
        </p:txBody>
      </p:sp>
      <p:sp>
        <p:nvSpPr>
          <p:cNvPr id="1468" name="Google Shape;1468;p1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3.33:  </a:t>
            </a:r>
            <a:r>
              <a:rPr lang="en-US" sz="2000" b="1" i="1" u="none">
                <a:solidFill>
                  <a:schemeClr val="dk1"/>
                </a:solidFill>
                <a:latin typeface="Times"/>
                <a:ea typeface="Times"/>
                <a:cs typeface="Times"/>
                <a:sym typeface="Times"/>
              </a:rPr>
              <a:t>Filling the pipe with bits for Case 2</a:t>
            </a:r>
            <a:endParaRPr/>
          </a:p>
        </p:txBody>
      </p:sp>
      <p:pic>
        <p:nvPicPr>
          <p:cNvPr id="1469" name="Google Shape;1469;p145"/>
          <p:cNvPicPr preferRelativeResize="0"/>
          <p:nvPr/>
        </p:nvPicPr>
        <p:blipFill rotWithShape="1">
          <a:blip r:embed="rId3">
            <a:alphaModFix/>
          </a:blip>
          <a:srcRect/>
          <a:stretch/>
        </p:blipFill>
        <p:spPr>
          <a:xfrm>
            <a:off x="901700" y="1371600"/>
            <a:ext cx="7404100" cy="44180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9"/>
                                        </p:tgtEl>
                                        <p:attrNameLst>
                                          <p:attrName>style.visibility</p:attrName>
                                        </p:attrNameLst>
                                      </p:cBhvr>
                                      <p:to>
                                        <p:strVal val="visible"/>
                                      </p:to>
                                    </p:set>
                                    <p:animEffect transition="in" filter="fade">
                                      <p:cBhvr>
                                        <p:cTn id="7" dur="3250"/>
                                        <p:tgtEl>
                                          <p:spTgt spid="1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119</a:t>
            </a:fld>
            <a:endParaRPr/>
          </a:p>
        </p:txBody>
      </p:sp>
      <p:sp>
        <p:nvSpPr>
          <p:cNvPr id="1476" name="Google Shape;1476;p146"/>
          <p:cNvSpPr txBox="1"/>
          <p:nvPr/>
        </p:nvSpPr>
        <p:spPr>
          <a:xfrm>
            <a:off x="76200" y="696912"/>
            <a:ext cx="8839200" cy="22463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think about the link between two points as a pipe. The cross section of the pipe represents the bandwidth, and the length of the pipe represents the delay. We can say the volume of the pipe defines the bandwidth-delay product, as shown in Figure 3.34.</a:t>
            </a:r>
            <a:endParaRPr/>
          </a:p>
        </p:txBody>
      </p:sp>
      <p:grpSp>
        <p:nvGrpSpPr>
          <p:cNvPr id="1477" name="Google Shape;1477;p146"/>
          <p:cNvGrpSpPr/>
          <p:nvPr/>
        </p:nvGrpSpPr>
        <p:grpSpPr>
          <a:xfrm>
            <a:off x="0" y="0"/>
            <a:ext cx="9144000" cy="609600"/>
            <a:chOff x="0" y="2448"/>
            <a:chExt cx="5760" cy="384"/>
          </a:xfrm>
        </p:grpSpPr>
        <p:sp>
          <p:nvSpPr>
            <p:cNvPr id="1478" name="Google Shape;1478;p14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79" name="Google Shape;1479;p146"/>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3.48</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12</a:t>
            </a:fld>
            <a:endParaRPr/>
          </a:p>
        </p:txBody>
      </p:sp>
      <p:sp>
        <p:nvSpPr>
          <p:cNvPr id="263" name="Google Shape;263;p3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4" name="Google Shape;264;p3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5" name="Google Shape;265;p3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6" name="Google Shape;266;p3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7" name="Google Shape;267;p3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8" name="Google Shape;268;p3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9" name="Google Shape;269;p3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0" name="Google Shape;270;p39"/>
          <p:cNvSpPr txBox="1"/>
          <p:nvPr/>
        </p:nvSpPr>
        <p:spPr>
          <a:xfrm>
            <a:off x="1143000" y="0"/>
            <a:ext cx="33099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3.2.1  Sine Wave</a:t>
            </a:r>
            <a:endParaRPr/>
          </a:p>
        </p:txBody>
      </p:sp>
      <p:sp>
        <p:nvSpPr>
          <p:cNvPr id="271" name="Google Shape;271;p39"/>
          <p:cNvSpPr txBox="1"/>
          <p:nvPr/>
        </p:nvSpPr>
        <p:spPr>
          <a:xfrm>
            <a:off x="381000" y="1293812"/>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sine wave is the most fundamental form of a periodic analog signal. When we visualize it as a simple oscillating curve, its change over the course of a cycle is smooth and consistent, a continuous, rolling flow. Figure 3.3 shows a sine wave. Each cycle consists of a single arc above the time axis followed by a single arc below it.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120</a:t>
            </a:fld>
            <a:endParaRPr/>
          </a:p>
        </p:txBody>
      </p:sp>
      <p:sp>
        <p:nvSpPr>
          <p:cNvPr id="1486" name="Google Shape;1486;p14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3.34:  </a:t>
            </a:r>
            <a:r>
              <a:rPr lang="en-US" sz="2000" b="1" i="1" u="none">
                <a:solidFill>
                  <a:schemeClr val="dk1"/>
                </a:solidFill>
                <a:latin typeface="Times"/>
                <a:ea typeface="Times"/>
                <a:cs typeface="Times"/>
                <a:sym typeface="Times"/>
              </a:rPr>
              <a:t>Concept of bandwidth-delay product</a:t>
            </a:r>
            <a:endParaRPr/>
          </a:p>
        </p:txBody>
      </p:sp>
      <p:pic>
        <p:nvPicPr>
          <p:cNvPr id="1487" name="Google Shape;1487;p147"/>
          <p:cNvPicPr preferRelativeResize="0"/>
          <p:nvPr/>
        </p:nvPicPr>
        <p:blipFill rotWithShape="1">
          <a:blip r:embed="rId3">
            <a:alphaModFix/>
          </a:blip>
          <a:srcRect/>
          <a:stretch/>
        </p:blipFill>
        <p:spPr>
          <a:xfrm>
            <a:off x="3595687" y="3187700"/>
            <a:ext cx="4252912" cy="546100"/>
          </a:xfrm>
          <a:prstGeom prst="rect">
            <a:avLst/>
          </a:prstGeom>
          <a:noFill/>
          <a:ln>
            <a:noFill/>
          </a:ln>
        </p:spPr>
      </p:pic>
      <p:pic>
        <p:nvPicPr>
          <p:cNvPr id="1488" name="Google Shape;1488;p147"/>
          <p:cNvPicPr preferRelativeResize="0"/>
          <p:nvPr/>
        </p:nvPicPr>
        <p:blipFill rotWithShape="1">
          <a:blip r:embed="rId4">
            <a:alphaModFix/>
          </a:blip>
          <a:srcRect/>
          <a:stretch/>
        </p:blipFill>
        <p:spPr>
          <a:xfrm>
            <a:off x="1066800" y="3143250"/>
            <a:ext cx="2274887" cy="635000"/>
          </a:xfrm>
          <a:prstGeom prst="rect">
            <a:avLst/>
          </a:prstGeom>
          <a:noFill/>
          <a:ln>
            <a:noFill/>
          </a:ln>
        </p:spPr>
      </p:pic>
      <p:pic>
        <p:nvPicPr>
          <p:cNvPr id="1489" name="Google Shape;1489;p147"/>
          <p:cNvPicPr preferRelativeResize="0"/>
          <p:nvPr/>
        </p:nvPicPr>
        <p:blipFill rotWithShape="1">
          <a:blip r:embed="rId5">
            <a:alphaModFix/>
          </a:blip>
          <a:srcRect/>
          <a:stretch/>
        </p:blipFill>
        <p:spPr>
          <a:xfrm>
            <a:off x="3810000" y="2438400"/>
            <a:ext cx="3914775" cy="457200"/>
          </a:xfrm>
          <a:prstGeom prst="rect">
            <a:avLst/>
          </a:prstGeom>
          <a:noFill/>
          <a:ln>
            <a:noFill/>
          </a:ln>
        </p:spPr>
      </p:pic>
      <p:sp>
        <p:nvSpPr>
          <p:cNvPr id="2" name="TextBox 1"/>
          <p:cNvSpPr txBox="1"/>
          <p:nvPr/>
        </p:nvSpPr>
        <p:spPr>
          <a:xfrm>
            <a:off x="3671300" y="4277380"/>
            <a:ext cx="4192173" cy="523220"/>
          </a:xfrm>
          <a:prstGeom prst="rect">
            <a:avLst/>
          </a:prstGeom>
          <a:noFill/>
        </p:spPr>
        <p:txBody>
          <a:bodyPr wrap="none" rtlCol="0">
            <a:spAutoFit/>
          </a:bodyPr>
          <a:lstStyle/>
          <a:p>
            <a:r>
              <a:rPr lang="en-US" sz="2800" dirty="0" smtClean="0">
                <a:solidFill>
                  <a:srgbClr val="00B0F0"/>
                </a:solidFill>
                <a:latin typeface="Times New Roman" panose="02020603050405020304" pitchFamily="18" charset="0"/>
                <a:cs typeface="Times New Roman" panose="02020603050405020304" pitchFamily="18" charset="0"/>
              </a:rPr>
              <a:t>Volume=bandwidth * delay</a:t>
            </a:r>
            <a:endParaRPr lang="en-IN" sz="28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7"/>
                                        </p:tgtEl>
                                        <p:attrNameLst>
                                          <p:attrName>style.visibility</p:attrName>
                                        </p:attrNameLst>
                                      </p:cBhvr>
                                      <p:to>
                                        <p:strVal val="visible"/>
                                      </p:to>
                                    </p:set>
                                    <p:animEffect transition="in" filter="fade">
                                      <p:cBhvr>
                                        <p:cTn id="7" dur="500"/>
                                        <p:tgtEl>
                                          <p:spTgt spid="14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8"/>
                                        </p:tgtEl>
                                        <p:attrNameLst>
                                          <p:attrName>style.visibility</p:attrName>
                                        </p:attrNameLst>
                                      </p:cBhvr>
                                      <p:to>
                                        <p:strVal val="visible"/>
                                      </p:to>
                                    </p:set>
                                    <p:animEffect transition="in" filter="fade">
                                      <p:cBhvr>
                                        <p:cTn id="12" dur="2000"/>
                                        <p:tgtEl>
                                          <p:spTgt spid="1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9"/>
                                        </p:tgtEl>
                                        <p:attrNameLst>
                                          <p:attrName>style.visibility</p:attrName>
                                        </p:attrNameLst>
                                      </p:cBhvr>
                                      <p:to>
                                        <p:strVal val="visible"/>
                                      </p:to>
                                    </p:set>
                                    <p:animEffect transition="in" filter="fade">
                                      <p:cBhvr>
                                        <p:cTn id="17" dur="2000"/>
                                        <p:tgtEl>
                                          <p:spTgt spid="1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1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121</a:t>
            </a:fld>
            <a:endParaRPr/>
          </a:p>
        </p:txBody>
      </p:sp>
      <p:sp>
        <p:nvSpPr>
          <p:cNvPr id="1497" name="Google Shape;1497;p14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98" name="Google Shape;1498;p14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99" name="Google Shape;1499;p14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0" name="Google Shape;1500;p14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1" name="Google Shape;1501;p14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2" name="Google Shape;1502;p14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3" name="Google Shape;1503;p14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4" name="Google Shape;1504;p148"/>
          <p:cNvSpPr txBox="1"/>
          <p:nvPr/>
        </p:nvSpPr>
        <p:spPr>
          <a:xfrm>
            <a:off x="1143000" y="0"/>
            <a:ext cx="22240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3.6.5 Jitter</a:t>
            </a:r>
            <a:endParaRPr/>
          </a:p>
        </p:txBody>
      </p:sp>
      <p:sp>
        <p:nvSpPr>
          <p:cNvPr id="1505" name="Google Shape;1505;p148"/>
          <p:cNvSpPr txBox="1"/>
          <p:nvPr/>
        </p:nvSpPr>
        <p:spPr>
          <a:xfrm>
            <a:off x="381000" y="1293812"/>
            <a:ext cx="7924800" cy="44005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Another performance issue that is related to delay is jitter. We can roughly say that jitter is a problem if different packets of data encounter different delays and the application using the data at the receiver site is time-sensitive </a:t>
            </a:r>
            <a:r>
              <a:rPr lang="en-US" sz="2800" b="1" i="1" u="none" dirty="0">
                <a:solidFill>
                  <a:schemeClr val="dk1"/>
                </a:solidFill>
                <a:latin typeface="Times New Roman"/>
                <a:ea typeface="Times New Roman"/>
                <a:cs typeface="Times New Roman"/>
                <a:sym typeface="Times New Roman"/>
              </a:rPr>
              <a:t>(audio and video data, for example). If the delay for the first packet is 20 </a:t>
            </a:r>
            <a:r>
              <a:rPr lang="en-US" sz="2800" b="1" i="1" u="none" dirty="0" err="1">
                <a:solidFill>
                  <a:schemeClr val="dk1"/>
                </a:solidFill>
                <a:latin typeface="Times New Roman"/>
                <a:ea typeface="Times New Roman"/>
                <a:cs typeface="Times New Roman"/>
                <a:sym typeface="Times New Roman"/>
              </a:rPr>
              <a:t>ms</a:t>
            </a:r>
            <a:r>
              <a:rPr lang="en-US" sz="2800" b="1" i="1" u="none" dirty="0">
                <a:solidFill>
                  <a:schemeClr val="dk1"/>
                </a:solidFill>
                <a:latin typeface="Times New Roman"/>
                <a:ea typeface="Times New Roman"/>
                <a:cs typeface="Times New Roman"/>
                <a:sym typeface="Times New Roman"/>
              </a:rPr>
              <a:t>, for the second is 45 </a:t>
            </a:r>
            <a:r>
              <a:rPr lang="en-US" sz="2800" b="1" i="1" u="none" dirty="0" err="1">
                <a:solidFill>
                  <a:schemeClr val="dk1"/>
                </a:solidFill>
                <a:latin typeface="Times New Roman"/>
                <a:ea typeface="Times New Roman"/>
                <a:cs typeface="Times New Roman"/>
                <a:sym typeface="Times New Roman"/>
              </a:rPr>
              <a:t>ms</a:t>
            </a:r>
            <a:r>
              <a:rPr lang="en-US" sz="2800" b="1" i="1" u="none" dirty="0">
                <a:solidFill>
                  <a:schemeClr val="dk1"/>
                </a:solidFill>
                <a:latin typeface="Times New Roman"/>
                <a:ea typeface="Times New Roman"/>
                <a:cs typeface="Times New Roman"/>
                <a:sym typeface="Times New Roman"/>
              </a:rPr>
              <a:t>, and for the third is 40 </a:t>
            </a:r>
            <a:r>
              <a:rPr lang="en-US" sz="2800" b="1" i="1" u="none" dirty="0" err="1">
                <a:solidFill>
                  <a:schemeClr val="dk1"/>
                </a:solidFill>
                <a:latin typeface="Times New Roman"/>
                <a:ea typeface="Times New Roman"/>
                <a:cs typeface="Times New Roman"/>
                <a:sym typeface="Times New Roman"/>
              </a:rPr>
              <a:t>ms</a:t>
            </a:r>
            <a:r>
              <a:rPr lang="en-US" sz="2800" b="1" i="1" u="none" dirty="0">
                <a:solidFill>
                  <a:schemeClr val="dk1"/>
                </a:solidFill>
                <a:latin typeface="Times New Roman"/>
                <a:ea typeface="Times New Roman"/>
                <a:cs typeface="Times New Roman"/>
                <a:sym typeface="Times New Roman"/>
              </a:rPr>
              <a:t>, then the real-time application that uses the packets endures jitter. We discuss jitter in greater detail in Chapter 28.</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13</a:t>
            </a:fld>
            <a:endParaRPr/>
          </a:p>
        </p:txBody>
      </p:sp>
      <p:sp>
        <p:nvSpPr>
          <p:cNvPr id="278" name="Google Shape;278;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3.3:  </a:t>
            </a:r>
            <a:r>
              <a:rPr lang="en-US" sz="2000" b="1" i="1" u="none">
                <a:solidFill>
                  <a:schemeClr val="dk1"/>
                </a:solidFill>
                <a:latin typeface="Times"/>
                <a:ea typeface="Times"/>
                <a:cs typeface="Times"/>
                <a:sym typeface="Times"/>
              </a:rPr>
              <a:t>A sine wave</a:t>
            </a:r>
            <a:endParaRPr/>
          </a:p>
        </p:txBody>
      </p:sp>
      <p:pic>
        <p:nvPicPr>
          <p:cNvPr id="279" name="Google Shape;279;p40"/>
          <p:cNvPicPr preferRelativeResize="0"/>
          <p:nvPr/>
        </p:nvPicPr>
        <p:blipFill rotWithShape="1">
          <a:blip r:embed="rId3">
            <a:alphaModFix/>
          </a:blip>
          <a:srcRect/>
          <a:stretch/>
        </p:blipFill>
        <p:spPr>
          <a:xfrm>
            <a:off x="1066800" y="3130550"/>
            <a:ext cx="5410200" cy="1136650"/>
          </a:xfrm>
          <a:prstGeom prst="rect">
            <a:avLst/>
          </a:prstGeom>
          <a:noFill/>
          <a:ln>
            <a:noFill/>
          </a:ln>
        </p:spPr>
      </p:pic>
      <p:pic>
        <p:nvPicPr>
          <p:cNvPr id="280" name="Google Shape;280;p40"/>
          <p:cNvPicPr preferRelativeResize="0"/>
          <p:nvPr/>
        </p:nvPicPr>
        <p:blipFill rotWithShape="1">
          <a:blip r:embed="rId4">
            <a:alphaModFix/>
          </a:blip>
          <a:srcRect/>
          <a:stretch/>
        </p:blipFill>
        <p:spPr>
          <a:xfrm>
            <a:off x="762000" y="2241550"/>
            <a:ext cx="7024687" cy="1992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2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14</a:t>
            </a:fld>
            <a:endParaRPr/>
          </a:p>
        </p:txBody>
      </p:sp>
      <p:sp>
        <p:nvSpPr>
          <p:cNvPr id="287" name="Google Shape;287;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3.4:  </a:t>
            </a:r>
            <a:r>
              <a:rPr lang="en-US" sz="2000" b="1" i="1" u="none">
                <a:solidFill>
                  <a:schemeClr val="dk1"/>
                </a:solidFill>
                <a:latin typeface="Times"/>
                <a:ea typeface="Times"/>
                <a:cs typeface="Times"/>
                <a:sym typeface="Times"/>
              </a:rPr>
              <a:t>Two signals with two different amplitudes</a:t>
            </a:r>
            <a:endParaRPr/>
          </a:p>
        </p:txBody>
      </p:sp>
      <p:pic>
        <p:nvPicPr>
          <p:cNvPr id="288" name="Google Shape;288;p41"/>
          <p:cNvPicPr preferRelativeResize="0"/>
          <p:nvPr/>
        </p:nvPicPr>
        <p:blipFill rotWithShape="1">
          <a:blip r:embed="rId3">
            <a:alphaModFix/>
          </a:blip>
          <a:srcRect/>
          <a:stretch/>
        </p:blipFill>
        <p:spPr>
          <a:xfrm>
            <a:off x="644525" y="1003300"/>
            <a:ext cx="8194675" cy="5321300"/>
          </a:xfrm>
          <a:prstGeom prst="rect">
            <a:avLst/>
          </a:prstGeom>
          <a:noFill/>
          <a:ln>
            <a:noFill/>
          </a:ln>
        </p:spPr>
      </p:pic>
      <p:pic>
        <p:nvPicPr>
          <p:cNvPr id="289" name="Google Shape;289;p41"/>
          <p:cNvPicPr preferRelativeResize="0"/>
          <p:nvPr/>
        </p:nvPicPr>
        <p:blipFill rotWithShape="1">
          <a:blip r:embed="rId4">
            <a:alphaModFix/>
          </a:blip>
          <a:srcRect/>
          <a:stretch/>
        </p:blipFill>
        <p:spPr>
          <a:xfrm>
            <a:off x="1803400" y="4572000"/>
            <a:ext cx="1316037" cy="952500"/>
          </a:xfrm>
          <a:prstGeom prst="rect">
            <a:avLst/>
          </a:prstGeom>
          <a:noFill/>
          <a:ln>
            <a:noFill/>
          </a:ln>
        </p:spPr>
      </p:pic>
      <p:pic>
        <p:nvPicPr>
          <p:cNvPr id="290" name="Google Shape;290;p41"/>
          <p:cNvPicPr preferRelativeResize="0"/>
          <p:nvPr/>
        </p:nvPicPr>
        <p:blipFill rotWithShape="1">
          <a:blip r:embed="rId5">
            <a:alphaModFix/>
          </a:blip>
          <a:srcRect/>
          <a:stretch/>
        </p:blipFill>
        <p:spPr>
          <a:xfrm>
            <a:off x="1790700" y="1257300"/>
            <a:ext cx="1314450" cy="952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animEffect transition="in" filter="fade">
                                      <p:cBhvr>
                                        <p:cTn id="11" dur="1822"/>
                                        <p:tgtEl>
                                          <p:spTgt spid="29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9"/>
                                        </p:tgtEl>
                                        <p:attrNameLst>
                                          <p:attrName>style.visibility</p:attrName>
                                        </p:attrNameLst>
                                      </p:cBhvr>
                                      <p:to>
                                        <p:strVal val="visible"/>
                                      </p:to>
                                    </p:set>
                                    <p:animEffect transition="in" filter="fade">
                                      <p:cBhvr>
                                        <p:cTn id="16" dur="1822"/>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15</a:t>
            </a:fld>
            <a:endParaRPr/>
          </a:p>
        </p:txBody>
      </p:sp>
      <p:sp>
        <p:nvSpPr>
          <p:cNvPr id="297" name="Google Shape;297;p42"/>
          <p:cNvSpPr txBox="1"/>
          <p:nvPr/>
        </p:nvSpPr>
        <p:spPr>
          <a:xfrm>
            <a:off x="76200" y="696912"/>
            <a:ext cx="8839200" cy="26781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The power in your house can be represented by a sine wave with a peak amplitude of 155 to 170 V. However, it is common knowledge that the voltage of the power in U.S. homes is 110 to 120 V. These are root mean square (</a:t>
            </a:r>
            <a:r>
              <a:rPr lang="en-US" sz="2800" b="0" i="0" u="none" dirty="0" err="1">
                <a:solidFill>
                  <a:schemeClr val="dk1"/>
                </a:solidFill>
                <a:latin typeface="Times New Roman"/>
                <a:ea typeface="Times New Roman"/>
                <a:cs typeface="Times New Roman"/>
                <a:sym typeface="Times New Roman"/>
              </a:rPr>
              <a:t>rms</a:t>
            </a:r>
            <a:r>
              <a:rPr lang="en-US" sz="2800" b="0" i="0" u="none" dirty="0">
                <a:solidFill>
                  <a:schemeClr val="dk1"/>
                </a:solidFill>
                <a:latin typeface="Times New Roman"/>
                <a:ea typeface="Times New Roman"/>
                <a:cs typeface="Times New Roman"/>
                <a:sym typeface="Times New Roman"/>
              </a:rPr>
              <a:t>) values. The signal is squared and then the average amplitude is calculated. </a:t>
            </a:r>
            <a:r>
              <a:rPr lang="en-US" sz="2800" b="0" i="0" u="none" dirty="0">
                <a:solidFill>
                  <a:srgbClr val="00B0F0"/>
                </a:solidFill>
                <a:latin typeface="Times New Roman"/>
                <a:ea typeface="Times New Roman"/>
                <a:cs typeface="Times New Roman"/>
                <a:sym typeface="Times New Roman"/>
              </a:rPr>
              <a:t>The peak value is equal to 2</a:t>
            </a:r>
            <a:r>
              <a:rPr lang="en-US" sz="2800" b="0" i="0" u="none" baseline="30000" dirty="0">
                <a:solidFill>
                  <a:srgbClr val="00B0F0"/>
                </a:solidFill>
                <a:latin typeface="Times New Roman"/>
                <a:ea typeface="Times New Roman"/>
                <a:cs typeface="Times New Roman"/>
                <a:sym typeface="Times New Roman"/>
              </a:rPr>
              <a:t>1/2</a:t>
            </a:r>
            <a:r>
              <a:rPr lang="en-US" sz="2800" b="0" i="0" u="none" dirty="0">
                <a:solidFill>
                  <a:srgbClr val="00B0F0"/>
                </a:solidFill>
                <a:latin typeface="Times New Roman"/>
                <a:ea typeface="Times New Roman"/>
                <a:cs typeface="Times New Roman"/>
                <a:sym typeface="Times New Roman"/>
              </a:rPr>
              <a:t> × </a:t>
            </a:r>
            <a:r>
              <a:rPr lang="en-US" sz="2800" b="0" i="0" u="none" dirty="0" err="1">
                <a:solidFill>
                  <a:srgbClr val="00B0F0"/>
                </a:solidFill>
                <a:latin typeface="Times New Roman"/>
                <a:ea typeface="Times New Roman"/>
                <a:cs typeface="Times New Roman"/>
                <a:sym typeface="Times New Roman"/>
              </a:rPr>
              <a:t>rms</a:t>
            </a:r>
            <a:r>
              <a:rPr lang="en-US" sz="2800" b="0" i="0" u="none" dirty="0">
                <a:solidFill>
                  <a:srgbClr val="00B0F0"/>
                </a:solidFill>
                <a:latin typeface="Times New Roman"/>
                <a:ea typeface="Times New Roman"/>
                <a:cs typeface="Times New Roman"/>
                <a:sym typeface="Times New Roman"/>
              </a:rPr>
              <a:t> value.</a:t>
            </a:r>
            <a:endParaRPr dirty="0">
              <a:solidFill>
                <a:srgbClr val="00B0F0"/>
              </a:solidFill>
            </a:endParaRPr>
          </a:p>
        </p:txBody>
      </p:sp>
      <p:grpSp>
        <p:nvGrpSpPr>
          <p:cNvPr id="298" name="Google Shape;298;p42"/>
          <p:cNvGrpSpPr/>
          <p:nvPr/>
        </p:nvGrpSpPr>
        <p:grpSpPr>
          <a:xfrm>
            <a:off x="0" y="0"/>
            <a:ext cx="9144000" cy="609600"/>
            <a:chOff x="0" y="2448"/>
            <a:chExt cx="5760" cy="384"/>
          </a:xfrm>
        </p:grpSpPr>
        <p:sp>
          <p:nvSpPr>
            <p:cNvPr id="299" name="Google Shape;299;p4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0" name="Google Shape;300;p42"/>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16</a:t>
            </a:fld>
            <a:endParaRPr/>
          </a:p>
        </p:txBody>
      </p:sp>
      <p:sp>
        <p:nvSpPr>
          <p:cNvPr id="307" name="Google Shape;307;p43"/>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voltage of a battery is a constant; this constant value can be considered a sine wave, as we will see later. For example, the peak value of an AA battery is normally 1.5 V.</a:t>
            </a:r>
            <a:endParaRPr/>
          </a:p>
        </p:txBody>
      </p:sp>
      <p:grpSp>
        <p:nvGrpSpPr>
          <p:cNvPr id="308" name="Google Shape;308;p43"/>
          <p:cNvGrpSpPr/>
          <p:nvPr/>
        </p:nvGrpSpPr>
        <p:grpSpPr>
          <a:xfrm>
            <a:off x="0" y="0"/>
            <a:ext cx="9144000" cy="609600"/>
            <a:chOff x="0" y="2448"/>
            <a:chExt cx="5760" cy="384"/>
          </a:xfrm>
        </p:grpSpPr>
        <p:sp>
          <p:nvSpPr>
            <p:cNvPr id="309" name="Google Shape;309;p4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0" name="Google Shape;310;p43"/>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17</a:t>
            </a:fld>
            <a:endParaRPr/>
          </a:p>
        </p:txBody>
      </p:sp>
      <p:sp>
        <p:nvSpPr>
          <p:cNvPr id="317" name="Google Shape;317;p44"/>
          <p:cNvSpPr txBox="1"/>
          <p:nvPr/>
        </p:nvSpPr>
        <p:spPr>
          <a:xfrm>
            <a:off x="152400" y="-20637"/>
            <a:ext cx="81534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3.5:  </a:t>
            </a:r>
            <a:r>
              <a:rPr lang="en-US" sz="2000" b="1" i="1" u="none">
                <a:solidFill>
                  <a:schemeClr val="dk1"/>
                </a:solidFill>
                <a:latin typeface="Times"/>
                <a:ea typeface="Times"/>
                <a:cs typeface="Times"/>
                <a:sym typeface="Times"/>
              </a:rPr>
              <a:t>Two signals with the same phase and amplitude, but </a:t>
            </a:r>
            <a:br>
              <a:rPr lang="en-US" sz="2000" b="1" i="1" u="none">
                <a:solidFill>
                  <a:schemeClr val="dk1"/>
                </a:solidFill>
                <a:latin typeface="Times"/>
                <a:ea typeface="Times"/>
                <a:cs typeface="Times"/>
                <a:sym typeface="Times"/>
              </a:rPr>
            </a:br>
            <a:r>
              <a:rPr lang="en-US" sz="2000" b="1" i="1" u="none">
                <a:solidFill>
                  <a:schemeClr val="dk1"/>
                </a:solidFill>
                <a:latin typeface="Times"/>
                <a:ea typeface="Times"/>
                <a:cs typeface="Times"/>
                <a:sym typeface="Times"/>
              </a:rPr>
              <a:t>                     different frequencies</a:t>
            </a:r>
            <a:endParaRPr/>
          </a:p>
        </p:txBody>
      </p:sp>
      <p:pic>
        <p:nvPicPr>
          <p:cNvPr id="318" name="Google Shape;318;p44"/>
          <p:cNvPicPr preferRelativeResize="0"/>
          <p:nvPr/>
        </p:nvPicPr>
        <p:blipFill rotWithShape="1">
          <a:blip r:embed="rId3">
            <a:alphaModFix/>
          </a:blip>
          <a:srcRect/>
          <a:stretch/>
        </p:blipFill>
        <p:spPr>
          <a:xfrm>
            <a:off x="169862" y="914400"/>
            <a:ext cx="4092575" cy="2900362"/>
          </a:xfrm>
          <a:prstGeom prst="rect">
            <a:avLst/>
          </a:prstGeom>
          <a:noFill/>
          <a:ln>
            <a:noFill/>
          </a:ln>
        </p:spPr>
      </p:pic>
      <p:pic>
        <p:nvPicPr>
          <p:cNvPr id="319" name="Google Shape;319;p44"/>
          <p:cNvPicPr preferRelativeResize="0"/>
          <p:nvPr/>
        </p:nvPicPr>
        <p:blipFill rotWithShape="1">
          <a:blip r:embed="rId4">
            <a:alphaModFix/>
          </a:blip>
          <a:srcRect/>
          <a:stretch/>
        </p:blipFill>
        <p:spPr>
          <a:xfrm>
            <a:off x="4578350" y="3048000"/>
            <a:ext cx="4092575" cy="2913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2000"/>
                                        <p:tgtEl>
                                          <p:spTgt spid="3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9"/>
                                        </p:tgtEl>
                                        <p:attrNameLst>
                                          <p:attrName>style.visibility</p:attrName>
                                        </p:attrNameLst>
                                      </p:cBhvr>
                                      <p:to>
                                        <p:strVal val="visible"/>
                                      </p:to>
                                    </p:set>
                                    <p:animEffect transition="in" filter="fade">
                                      <p:cBhvr>
                                        <p:cTn id="12" dur="20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18</a:t>
            </a:fld>
            <a:endParaRPr/>
          </a:p>
        </p:txBody>
      </p:sp>
      <p:pic>
        <p:nvPicPr>
          <p:cNvPr id="326" name="Google Shape;326;p45"/>
          <p:cNvPicPr preferRelativeResize="0"/>
          <p:nvPr/>
        </p:nvPicPr>
        <p:blipFill rotWithShape="1">
          <a:blip r:embed="rId3">
            <a:alphaModFix/>
          </a:blip>
          <a:srcRect/>
          <a:stretch/>
        </p:blipFill>
        <p:spPr>
          <a:xfrm>
            <a:off x="0" y="-6350"/>
            <a:ext cx="701675" cy="555625"/>
          </a:xfrm>
          <a:prstGeom prst="rect">
            <a:avLst/>
          </a:prstGeom>
          <a:noFill/>
          <a:ln>
            <a:noFill/>
          </a:ln>
        </p:spPr>
      </p:pic>
      <p:sp>
        <p:nvSpPr>
          <p:cNvPr id="327" name="Google Shape;327;p45"/>
          <p:cNvSpPr txBox="1"/>
          <p:nvPr/>
        </p:nvSpPr>
        <p:spPr>
          <a:xfrm>
            <a:off x="838200" y="71437"/>
            <a:ext cx="8153400" cy="461962"/>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3.1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Units of period and frequency</a:t>
            </a:r>
            <a:endParaRPr/>
          </a:p>
        </p:txBody>
      </p:sp>
      <p:pic>
        <p:nvPicPr>
          <p:cNvPr id="328" name="Google Shape;328;p45"/>
          <p:cNvPicPr preferRelativeResize="0"/>
          <p:nvPr/>
        </p:nvPicPr>
        <p:blipFill rotWithShape="1">
          <a:blip r:embed="rId4">
            <a:alphaModFix/>
          </a:blip>
          <a:srcRect/>
          <a:stretch/>
        </p:blipFill>
        <p:spPr>
          <a:xfrm>
            <a:off x="381000" y="2201862"/>
            <a:ext cx="8213725" cy="2217737"/>
          </a:xfrm>
          <a:prstGeom prst="rect">
            <a:avLst/>
          </a:prstGeom>
          <a:noFill/>
          <a:ln>
            <a:noFill/>
          </a:ln>
        </p:spPr>
      </p:pic>
      <p:sp>
        <p:nvSpPr>
          <p:cNvPr id="2" name="TextBox 1"/>
          <p:cNvSpPr txBox="1"/>
          <p:nvPr/>
        </p:nvSpPr>
        <p:spPr>
          <a:xfrm>
            <a:off x="381000" y="4735773"/>
            <a:ext cx="7460697" cy="830997"/>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If we go down </a:t>
            </a:r>
            <a:r>
              <a:rPr lang="en-US" sz="2400" dirty="0" err="1" smtClean="0">
                <a:solidFill>
                  <a:srgbClr val="00B0F0"/>
                </a:solidFill>
                <a:latin typeface="Times New Roman" panose="02020603050405020304" pitchFamily="18" charset="0"/>
                <a:cs typeface="Times New Roman" panose="02020603050405020304" pitchFamily="18" charset="0"/>
              </a:rPr>
              <a:t>devide</a:t>
            </a:r>
            <a:r>
              <a:rPr lang="en-US" sz="2400" dirty="0" smtClean="0">
                <a:solidFill>
                  <a:srgbClr val="00B0F0"/>
                </a:solidFill>
                <a:latin typeface="Times New Roman" panose="02020603050405020304" pitchFamily="18" charset="0"/>
                <a:cs typeface="Times New Roman" panose="02020603050405020304" pitchFamily="18" charset="0"/>
              </a:rPr>
              <a:t> from that value that you want to find</a:t>
            </a:r>
          </a:p>
          <a:p>
            <a:r>
              <a:rPr lang="en-US" sz="2400" dirty="0" smtClean="0">
                <a:solidFill>
                  <a:srgbClr val="00B0F0"/>
                </a:solidFill>
                <a:latin typeface="Times New Roman" panose="02020603050405020304" pitchFamily="18" charset="0"/>
                <a:cs typeface="Times New Roman" panose="02020603050405020304" pitchFamily="18" charset="0"/>
              </a:rPr>
              <a:t>If we go up multiply from that value that you want to find</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19</a:t>
            </a:fld>
            <a:endParaRPr/>
          </a:p>
        </p:txBody>
      </p:sp>
      <p:sp>
        <p:nvSpPr>
          <p:cNvPr id="335" name="Google Shape;335;p46"/>
          <p:cNvSpPr txBox="1"/>
          <p:nvPr/>
        </p:nvSpPr>
        <p:spPr>
          <a:xfrm>
            <a:off x="76200" y="696912"/>
            <a:ext cx="8839200"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Express a period of 100 ms in microseconds.</a:t>
            </a:r>
            <a:endParaRPr/>
          </a:p>
        </p:txBody>
      </p:sp>
      <p:grpSp>
        <p:nvGrpSpPr>
          <p:cNvPr id="336" name="Google Shape;336;p46"/>
          <p:cNvGrpSpPr/>
          <p:nvPr/>
        </p:nvGrpSpPr>
        <p:grpSpPr>
          <a:xfrm>
            <a:off x="0" y="0"/>
            <a:ext cx="9144000" cy="609600"/>
            <a:chOff x="0" y="2448"/>
            <a:chExt cx="5760" cy="384"/>
          </a:xfrm>
        </p:grpSpPr>
        <p:sp>
          <p:nvSpPr>
            <p:cNvPr id="337" name="Google Shape;337;p4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8" name="Google Shape;338;p46"/>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3.4</a:t>
              </a:r>
              <a:endParaRPr/>
            </a:p>
          </p:txBody>
        </p:sp>
      </p:grpSp>
      <p:sp>
        <p:nvSpPr>
          <p:cNvPr id="339" name="Google Shape;339;p46"/>
          <p:cNvSpPr txBox="1"/>
          <p:nvPr/>
        </p:nvSpPr>
        <p:spPr>
          <a:xfrm>
            <a:off x="76200" y="1434306"/>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From Table 3.1 we find the equivalents of 1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(1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is 10</a:t>
            </a:r>
            <a:r>
              <a:rPr lang="en-US" sz="2800" b="0" i="0" u="none" baseline="30000" dirty="0">
                <a:solidFill>
                  <a:schemeClr val="dk1"/>
                </a:solidFill>
                <a:latin typeface="Times New Roman"/>
                <a:ea typeface="Times New Roman"/>
                <a:cs typeface="Times New Roman"/>
                <a:sym typeface="Times New Roman"/>
              </a:rPr>
              <a:t>-3</a:t>
            </a:r>
            <a:r>
              <a:rPr lang="en-US" sz="2800" b="0" i="0" u="none" dirty="0">
                <a:solidFill>
                  <a:schemeClr val="dk1"/>
                </a:solidFill>
                <a:latin typeface="Times New Roman"/>
                <a:ea typeface="Times New Roman"/>
                <a:cs typeface="Times New Roman"/>
                <a:sym typeface="Times New Roman"/>
              </a:rPr>
              <a:t> s) and 1 s (1 s is 10</a:t>
            </a:r>
            <a:r>
              <a:rPr lang="en-US" sz="2800" b="0" i="0" u="none" baseline="30000" dirty="0">
                <a:solidFill>
                  <a:schemeClr val="dk1"/>
                </a:solidFill>
                <a:latin typeface="Times New Roman"/>
                <a:ea typeface="Times New Roman"/>
                <a:cs typeface="Times New Roman"/>
                <a:sym typeface="Times New Roman"/>
              </a:rPr>
              <a:t>6</a:t>
            </a:r>
            <a:r>
              <a:rPr lang="en-US" sz="2800" b="0" i="0" u="none" dirty="0">
                <a:solidFill>
                  <a:schemeClr val="dk1"/>
                </a:solidFill>
                <a:latin typeface="Times New Roman"/>
                <a:ea typeface="Times New Roman"/>
                <a:cs typeface="Times New Roman"/>
                <a:sym typeface="Times New Roman"/>
              </a:rPr>
              <a:t> </a:t>
            </a:r>
            <a:r>
              <a:rPr lang="en-US" sz="2800" b="0" i="0" u="none" dirty="0" err="1">
                <a:solidFill>
                  <a:schemeClr val="dk1"/>
                </a:solidFill>
                <a:latin typeface="Times New Roman"/>
                <a:ea typeface="Times New Roman"/>
                <a:cs typeface="Times New Roman"/>
                <a:sym typeface="Times New Roman"/>
              </a:rPr>
              <a:t>μs</a:t>
            </a:r>
            <a:r>
              <a:rPr lang="en-US" sz="2800" b="0" i="0" u="none" dirty="0">
                <a:solidFill>
                  <a:schemeClr val="dk1"/>
                </a:solidFill>
                <a:latin typeface="Times New Roman"/>
                <a:ea typeface="Times New Roman"/>
                <a:cs typeface="Times New Roman"/>
                <a:sym typeface="Times New Roman"/>
              </a:rPr>
              <a:t>). We make the following substitutions:</a:t>
            </a:r>
            <a:endParaRPr dirty="0"/>
          </a:p>
        </p:txBody>
      </p:sp>
      <p:pic>
        <p:nvPicPr>
          <p:cNvPr id="340" name="Google Shape;340;p46"/>
          <p:cNvPicPr preferRelativeResize="0"/>
          <p:nvPr/>
        </p:nvPicPr>
        <p:blipFill rotWithShape="1">
          <a:blip r:embed="rId3">
            <a:alphaModFix/>
          </a:blip>
          <a:srcRect/>
          <a:stretch/>
        </p:blipFill>
        <p:spPr>
          <a:xfrm>
            <a:off x="90487" y="5789613"/>
            <a:ext cx="8963025" cy="647700"/>
          </a:xfrm>
          <a:prstGeom prst="rect">
            <a:avLst/>
          </a:prstGeom>
          <a:noFill/>
          <a:ln>
            <a:noFill/>
          </a:ln>
        </p:spPr>
      </p:pic>
      <p:sp>
        <p:nvSpPr>
          <p:cNvPr id="2" name="TextBox 1"/>
          <p:cNvSpPr txBox="1"/>
          <p:nvPr/>
        </p:nvSpPr>
        <p:spPr>
          <a:xfrm>
            <a:off x="180975" y="3111957"/>
            <a:ext cx="4120039" cy="2677656"/>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100ms</a:t>
            </a:r>
          </a:p>
          <a:p>
            <a:r>
              <a:rPr lang="en-US" sz="2400" dirty="0" smtClean="0">
                <a:latin typeface="Times New Roman" panose="02020603050405020304" pitchFamily="18" charset="0"/>
                <a:cs typeface="Times New Roman" panose="02020603050405020304" pitchFamily="18" charset="0"/>
              </a:rPr>
              <a:t>Firstly convert it into seconds</a:t>
            </a:r>
          </a:p>
          <a:p>
            <a:r>
              <a:rPr lang="en-US" sz="2400" dirty="0" smtClean="0">
                <a:latin typeface="Times New Roman" panose="02020603050405020304" pitchFamily="18" charset="0"/>
                <a:cs typeface="Times New Roman" panose="02020603050405020304" pitchFamily="18" charset="0"/>
              </a:rPr>
              <a:t>1millisecond=10</a:t>
            </a:r>
            <a:r>
              <a:rPr lang="en-US" sz="2400" baseline="30000" dirty="0" smtClean="0">
                <a:latin typeface="Times New Roman" panose="02020603050405020304" pitchFamily="18" charset="0"/>
                <a:cs typeface="Times New Roman" panose="02020603050405020304" pitchFamily="18" charset="0"/>
              </a:rPr>
              <a:t>-3</a:t>
            </a:r>
            <a:r>
              <a:rPr lang="en-US" sz="2400" dirty="0" smtClean="0">
                <a:latin typeface="Times New Roman" panose="02020603050405020304" pitchFamily="18" charset="0"/>
                <a:cs typeface="Times New Roman" panose="02020603050405020304" pitchFamily="18" charset="0"/>
              </a:rPr>
              <a:t>s</a:t>
            </a:r>
          </a:p>
          <a:p>
            <a:r>
              <a:rPr lang="en-US" sz="2400" dirty="0" smtClean="0">
                <a:latin typeface="Times New Roman" panose="02020603050405020304" pitchFamily="18" charset="0"/>
                <a:cs typeface="Times New Roman" panose="02020603050405020304" pitchFamily="18" charset="0"/>
              </a:rPr>
              <a:t>100millisecond=100*10</a:t>
            </a:r>
            <a:r>
              <a:rPr lang="en-US" sz="2400" baseline="30000" dirty="0" smtClean="0">
                <a:latin typeface="Times New Roman" panose="02020603050405020304" pitchFamily="18" charset="0"/>
                <a:cs typeface="Times New Roman" panose="02020603050405020304" pitchFamily="18" charset="0"/>
              </a:rPr>
              <a:t>-3</a:t>
            </a:r>
            <a:r>
              <a:rPr lang="en-IN" sz="2400" dirty="0" smtClean="0">
                <a:latin typeface="Times New Roman" panose="02020603050405020304" pitchFamily="18" charset="0"/>
                <a:cs typeface="Times New Roman" panose="02020603050405020304" pitchFamily="18" charset="0"/>
              </a:rPr>
              <a:t>=10</a:t>
            </a:r>
            <a:r>
              <a:rPr lang="en-IN" sz="2400" baseline="30000" dirty="0" smtClean="0">
                <a:latin typeface="Times New Roman" panose="02020603050405020304" pitchFamily="18" charset="0"/>
                <a:cs typeface="Times New Roman" panose="02020603050405020304" pitchFamily="18" charset="0"/>
              </a:rPr>
              <a:t>-1</a:t>
            </a:r>
            <a:r>
              <a:rPr lang="en-IN" sz="2400" dirty="0" smtClean="0">
                <a:latin typeface="Times New Roman" panose="02020603050405020304" pitchFamily="18" charset="0"/>
                <a:cs typeface="Times New Roman" panose="02020603050405020304" pitchFamily="18" charset="0"/>
              </a:rPr>
              <a:t>s</a:t>
            </a:r>
          </a:p>
          <a:p>
            <a:r>
              <a:rPr lang="en-US" sz="2400" dirty="0" smtClean="0">
                <a:latin typeface="Times New Roman" panose="02020603050405020304" pitchFamily="18" charset="0"/>
                <a:cs typeface="Times New Roman" panose="02020603050405020304" pitchFamily="18" charset="0"/>
              </a:rPr>
              <a:t>1microsecond=10</a:t>
            </a:r>
            <a:r>
              <a:rPr lang="en-US" sz="2400" baseline="30000" dirty="0" smtClean="0">
                <a:latin typeface="Times New Roman" panose="02020603050405020304" pitchFamily="18" charset="0"/>
                <a:cs typeface="Times New Roman" panose="02020603050405020304" pitchFamily="18" charset="0"/>
              </a:rPr>
              <a:t>-6</a:t>
            </a:r>
            <a:r>
              <a:rPr lang="en-US" sz="2400" dirty="0" smtClean="0">
                <a:latin typeface="Times New Roman" panose="02020603050405020304" pitchFamily="18" charset="0"/>
                <a:cs typeface="Times New Roman" panose="02020603050405020304" pitchFamily="18" charset="0"/>
              </a:rPr>
              <a:t>s</a:t>
            </a:r>
          </a:p>
          <a:p>
            <a:r>
              <a:rPr lang="en-US" sz="2400" dirty="0" smtClean="0">
                <a:latin typeface="Times New Roman" panose="02020603050405020304" pitchFamily="18" charset="0"/>
                <a:cs typeface="Times New Roman" panose="02020603050405020304" pitchFamily="18" charset="0"/>
              </a:rPr>
              <a:t>1s=1/10</a:t>
            </a:r>
            <a:r>
              <a:rPr lang="en-US" sz="2400" baseline="30000" dirty="0" smtClean="0">
                <a:latin typeface="Times New Roman" panose="02020603050405020304" pitchFamily="18" charset="0"/>
                <a:cs typeface="Times New Roman" panose="02020603050405020304" pitchFamily="18" charset="0"/>
              </a:rPr>
              <a:t>-6</a:t>
            </a:r>
            <a:r>
              <a:rPr lang="en-US" sz="2400" dirty="0" smtClean="0">
                <a:latin typeface="Times New Roman" panose="02020603050405020304" pitchFamily="18" charset="0"/>
                <a:cs typeface="Times New Roman" panose="02020603050405020304" pitchFamily="18" charset="0"/>
              </a:rPr>
              <a:t>s</a:t>
            </a:r>
          </a:p>
          <a:p>
            <a:r>
              <a:rPr lang="en-US" sz="2400" dirty="0" smtClean="0">
                <a:latin typeface="Times New Roman" panose="02020603050405020304" pitchFamily="18" charset="0"/>
                <a:cs typeface="Times New Roman" panose="02020603050405020304" pitchFamily="18" charset="0"/>
              </a:rPr>
              <a:t>10</a:t>
            </a:r>
            <a:r>
              <a:rPr lang="en-US" sz="2400" baseline="30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s=10</a:t>
            </a:r>
            <a:r>
              <a:rPr lang="en-US" sz="2400" baseline="30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*1/10</a:t>
            </a:r>
            <a:r>
              <a:rPr lang="en-US" sz="2400" baseline="30000" dirty="0" smtClean="0">
                <a:latin typeface="Times New Roman" panose="02020603050405020304" pitchFamily="18" charset="0"/>
                <a:cs typeface="Times New Roman" panose="02020603050405020304" pitchFamily="18" charset="0"/>
              </a:rPr>
              <a:t>-6</a:t>
            </a:r>
            <a:r>
              <a:rPr lang="en-US" sz="2400" dirty="0" smtClean="0">
                <a:latin typeface="Times New Roman" panose="02020603050405020304" pitchFamily="18" charset="0"/>
                <a:cs typeface="Times New Roman" panose="02020603050405020304" pitchFamily="18" charset="0"/>
              </a:rPr>
              <a:t>=10</a:t>
            </a:r>
            <a:r>
              <a:rPr lang="en-US" sz="2400" baseline="30000" dirty="0" smtClean="0">
                <a:latin typeface="Times New Roman" panose="02020603050405020304" pitchFamily="18" charset="0"/>
                <a:cs typeface="Times New Roman" panose="02020603050405020304" pitchFamily="18" charset="0"/>
              </a:rPr>
              <a:t>5</a:t>
            </a:r>
            <a:r>
              <a:rPr lang="en-US" sz="2400" dirty="0" smtClean="0">
                <a:latin typeface="Times New Roman" panose="02020603050405020304" pitchFamily="18" charset="0"/>
                <a:cs typeface="Times New Roman" panose="02020603050405020304" pitchFamily="18" charset="0"/>
              </a:rPr>
              <a:t> 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2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2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 name="Google Shape;133;p2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 name="Google Shape;134;p2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5" name="Google Shape;135;p2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 name="Google Shape;136;p2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7" name="Google Shape;137;p29"/>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3: Outline</a:t>
            </a:r>
            <a:endParaRPr/>
          </a:p>
        </p:txBody>
      </p:sp>
      <p:sp>
        <p:nvSpPr>
          <p:cNvPr id="138" name="Google Shape;138;p29"/>
          <p:cNvSpPr txBox="1"/>
          <p:nvPr/>
        </p:nvSpPr>
        <p:spPr>
          <a:xfrm>
            <a:off x="152400" y="762000"/>
            <a:ext cx="8458200" cy="58674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3.1   </a:t>
            </a:r>
            <a:r>
              <a:rPr lang="en-US" sz="3200" b="1" i="1" u="none">
                <a:solidFill>
                  <a:srgbClr val="3366FF"/>
                </a:solidFill>
                <a:latin typeface="Times New Roman"/>
                <a:ea typeface="Times New Roman"/>
                <a:cs typeface="Times New Roman"/>
                <a:sym typeface="Times New Roman"/>
              </a:rPr>
              <a:t>DATA  AND  SIGNALS</a:t>
            </a:r>
            <a:endParaRPr/>
          </a:p>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3.2   </a:t>
            </a:r>
            <a:r>
              <a:rPr lang="en-US" sz="3200" b="1" i="1" u="none">
                <a:solidFill>
                  <a:srgbClr val="3366FF"/>
                </a:solidFill>
                <a:latin typeface="Times New Roman"/>
                <a:ea typeface="Times New Roman"/>
                <a:cs typeface="Times New Roman"/>
                <a:sym typeface="Times New Roman"/>
              </a:rPr>
              <a:t>PERIODIC  ANALOG  SIGNALS</a:t>
            </a:r>
            <a:endParaRPr/>
          </a:p>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3.3   </a:t>
            </a:r>
            <a:r>
              <a:rPr lang="en-US" sz="3200" b="1" i="1" u="none">
                <a:solidFill>
                  <a:srgbClr val="3366FF"/>
                </a:solidFill>
                <a:latin typeface="Times New Roman"/>
                <a:ea typeface="Times New Roman"/>
                <a:cs typeface="Times New Roman"/>
                <a:sym typeface="Times New Roman"/>
              </a:rPr>
              <a:t>DIGITAL SIGNALS</a:t>
            </a:r>
            <a:endParaRPr sz="4000" b="1" i="1" u="none">
              <a:solidFill>
                <a:srgbClr val="3366FF"/>
              </a:solidFill>
              <a:latin typeface="Times New Roman"/>
              <a:ea typeface="Times New Roman"/>
              <a:cs typeface="Times New Roman"/>
              <a:sym typeface="Times New Roman"/>
            </a:endParaRPr>
          </a:p>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3.4   </a:t>
            </a:r>
            <a:r>
              <a:rPr lang="en-US" sz="3200" b="1" i="1" u="none">
                <a:solidFill>
                  <a:srgbClr val="3366FF"/>
                </a:solidFill>
                <a:latin typeface="Times New Roman"/>
                <a:ea typeface="Times New Roman"/>
                <a:cs typeface="Times New Roman"/>
                <a:sym typeface="Times New Roman"/>
              </a:rPr>
              <a:t>TRANSMISSION IMPAIRMENT</a:t>
            </a:r>
            <a:endParaRPr/>
          </a:p>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3.5  </a:t>
            </a:r>
            <a:r>
              <a:rPr lang="en-US" sz="3200" b="1" i="1" u="none">
                <a:solidFill>
                  <a:srgbClr val="3366FF"/>
                </a:solidFill>
                <a:latin typeface="Times New Roman"/>
                <a:ea typeface="Times New Roman"/>
                <a:cs typeface="Times New Roman"/>
                <a:sym typeface="Times New Roman"/>
              </a:rPr>
              <a:t>DATA RATE LIMITS</a:t>
            </a:r>
            <a:endParaRPr/>
          </a:p>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3.6  </a:t>
            </a:r>
            <a:r>
              <a:rPr lang="en-US" sz="3200" b="1" i="1" u="none">
                <a:solidFill>
                  <a:srgbClr val="3366FF"/>
                </a:solidFill>
                <a:latin typeface="Times New Roman"/>
                <a:ea typeface="Times New Roman"/>
                <a:cs typeface="Times New Roman"/>
                <a:sym typeface="Times New Roman"/>
              </a:rPr>
              <a:t>PERFORMANCE</a:t>
            </a:r>
            <a:endParaRPr/>
          </a:p>
          <a:p>
            <a:pPr marL="0" marR="0" lvl="0" indent="0" algn="just" rtl="0">
              <a:lnSpc>
                <a:spcPct val="200000"/>
              </a:lnSpc>
              <a:spcBef>
                <a:spcPts val="0"/>
              </a:spcBef>
              <a:spcAft>
                <a:spcPts val="0"/>
              </a:spcAft>
              <a:buClr>
                <a:schemeClr val="dk1"/>
              </a:buClr>
              <a:buSzPts val="3200"/>
              <a:buFont typeface="Arial"/>
              <a:buNone/>
            </a:pPr>
            <a:endParaRPr sz="3200" b="1" i="1" u="none">
              <a:solidFill>
                <a:srgbClr val="3366FF"/>
              </a:solidFill>
              <a:latin typeface="Times New Roman"/>
              <a:ea typeface="Times New Roman"/>
              <a:cs typeface="Times New Roman"/>
              <a:sym typeface="Times New Roman"/>
            </a:endParaRPr>
          </a:p>
          <a:p>
            <a:pPr marL="0" marR="0" lvl="0" indent="0" algn="just" rtl="0">
              <a:lnSpc>
                <a:spcPct val="200000"/>
              </a:lnSpc>
              <a:spcBef>
                <a:spcPts val="0"/>
              </a:spcBef>
              <a:spcAft>
                <a:spcPts val="0"/>
              </a:spcAft>
              <a:buClr>
                <a:schemeClr val="dk1"/>
              </a:buClr>
              <a:buSzPts val="3200"/>
              <a:buFont typeface="Arial"/>
              <a:buNone/>
            </a:pPr>
            <a:endParaRPr sz="3200" b="1" i="1" u="none">
              <a:solidFill>
                <a:srgbClr val="3366FF"/>
              </a:solidFill>
              <a:latin typeface="Times New Roman"/>
              <a:ea typeface="Times New Roman"/>
              <a:cs typeface="Times New Roman"/>
              <a:sym typeface="Times New Roman"/>
            </a:endParaRPr>
          </a:p>
          <a:p>
            <a:pPr marL="0" marR="0" lvl="0" indent="0" algn="just" rtl="0">
              <a:lnSpc>
                <a:spcPct val="200000"/>
              </a:lnSpc>
              <a:spcBef>
                <a:spcPts val="0"/>
              </a:spcBef>
              <a:spcAft>
                <a:spcPts val="0"/>
              </a:spcAft>
              <a:buClr>
                <a:schemeClr val="dk1"/>
              </a:buClr>
              <a:buSzPts val="3200"/>
              <a:buFont typeface="Arial"/>
              <a:buNone/>
            </a:pPr>
            <a:endParaRPr sz="3200" b="1" i="1" u="none">
              <a:solidFill>
                <a:srgbClr val="C00000"/>
              </a:solidFill>
              <a:latin typeface="Times"/>
              <a:ea typeface="Times"/>
              <a:cs typeface="Times"/>
              <a:sym typeface="Times"/>
            </a:endParaRPr>
          </a:p>
          <a:p>
            <a:pPr marL="0" marR="0" lvl="0" indent="0" algn="just" rtl="0">
              <a:lnSpc>
                <a:spcPct val="200000"/>
              </a:lnSpc>
              <a:spcBef>
                <a:spcPts val="0"/>
              </a:spcBef>
              <a:spcAft>
                <a:spcPts val="0"/>
              </a:spcAft>
              <a:buClr>
                <a:schemeClr val="dk1"/>
              </a:buClr>
              <a:buSzPts val="2400"/>
              <a:buFont typeface="Arial"/>
              <a:buNone/>
            </a:pPr>
            <a:endParaRPr sz="2400" b="1" i="1" u="none">
              <a:solidFill>
                <a:srgbClr val="C00000"/>
              </a:solidFill>
              <a:latin typeface="Times"/>
              <a:ea typeface="Times"/>
              <a:cs typeface="Times"/>
              <a:sym typeface="Times"/>
            </a:endParaRPr>
          </a:p>
          <a:p>
            <a:pPr marL="0" marR="0" lvl="0" indent="0" algn="just" rtl="0">
              <a:lnSpc>
                <a:spcPct val="200000"/>
              </a:lnSpc>
              <a:spcBef>
                <a:spcPts val="1200"/>
              </a:spcBef>
              <a:spcAft>
                <a:spcPts val="0"/>
              </a:spcAft>
              <a:buClr>
                <a:srgbClr val="C00000"/>
              </a:buClr>
              <a:buSzPts val="2400"/>
              <a:buFont typeface="Palatino"/>
              <a:buNone/>
            </a:pPr>
            <a:r>
              <a:rPr lang="en-US" sz="2400" b="1" i="0" u="none">
                <a:solidFill>
                  <a:srgbClr val="C00000"/>
                </a:solidFill>
                <a:latin typeface="Palatino"/>
                <a:ea typeface="Palatino"/>
                <a:cs typeface="Palatino"/>
                <a:sym typeface="Palatino"/>
              </a:rPr>
              <a:t/>
            </a:r>
            <a:br>
              <a:rPr lang="en-US" sz="2400" b="1" i="0" u="none">
                <a:solidFill>
                  <a:srgbClr val="C00000"/>
                </a:solidFill>
                <a:latin typeface="Palatino"/>
                <a:ea typeface="Palatino"/>
                <a:cs typeface="Palatino"/>
                <a:sym typeface="Palatino"/>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animEffect transition="in" filter="fade">
                                      <p:cBhvr>
                                        <p:cTn id="7" dur="500"/>
                                        <p:tgtEl>
                                          <p:spTgt spid="1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xEl>
                                              <p:pRg st="1" end="1"/>
                                            </p:txEl>
                                          </p:spTgt>
                                        </p:tgtEl>
                                        <p:attrNameLst>
                                          <p:attrName>style.visibility</p:attrName>
                                        </p:attrNameLst>
                                      </p:cBhvr>
                                      <p:to>
                                        <p:strVal val="visible"/>
                                      </p:to>
                                    </p:set>
                                    <p:animEffect transition="in" filter="fade">
                                      <p:cBhvr>
                                        <p:cTn id="12" dur="500"/>
                                        <p:tgtEl>
                                          <p:spTgt spid="1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
                                            <p:txEl>
                                              <p:pRg st="2" end="2"/>
                                            </p:txEl>
                                          </p:spTgt>
                                        </p:tgtEl>
                                        <p:attrNameLst>
                                          <p:attrName>style.visibility</p:attrName>
                                        </p:attrNameLst>
                                      </p:cBhvr>
                                      <p:to>
                                        <p:strVal val="visible"/>
                                      </p:to>
                                    </p:set>
                                    <p:animEffect transition="in" filter="fade">
                                      <p:cBhvr>
                                        <p:cTn id="17" dur="500"/>
                                        <p:tgtEl>
                                          <p:spTgt spid="1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
                                            <p:txEl>
                                              <p:pRg st="3" end="3"/>
                                            </p:txEl>
                                          </p:spTgt>
                                        </p:tgtEl>
                                        <p:attrNameLst>
                                          <p:attrName>style.visibility</p:attrName>
                                        </p:attrNameLst>
                                      </p:cBhvr>
                                      <p:to>
                                        <p:strVal val="visible"/>
                                      </p:to>
                                    </p:set>
                                    <p:animEffect transition="in" filter="fade">
                                      <p:cBhvr>
                                        <p:cTn id="22" dur="500"/>
                                        <p:tgtEl>
                                          <p:spTgt spid="1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xEl>
                                              <p:pRg st="4" end="4"/>
                                            </p:txEl>
                                          </p:spTgt>
                                        </p:tgtEl>
                                        <p:attrNameLst>
                                          <p:attrName>style.visibility</p:attrName>
                                        </p:attrNameLst>
                                      </p:cBhvr>
                                      <p:to>
                                        <p:strVal val="visible"/>
                                      </p:to>
                                    </p:set>
                                    <p:animEffect transition="in" filter="fade">
                                      <p:cBhvr>
                                        <p:cTn id="27" dur="500"/>
                                        <p:tgtEl>
                                          <p:spTgt spid="1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
                                            <p:txEl>
                                              <p:pRg st="5" end="5"/>
                                            </p:txEl>
                                          </p:spTgt>
                                        </p:tgtEl>
                                        <p:attrNameLst>
                                          <p:attrName>style.visibility</p:attrName>
                                        </p:attrNameLst>
                                      </p:cBhvr>
                                      <p:to>
                                        <p:strVal val="visible"/>
                                      </p:to>
                                    </p:set>
                                    <p:animEffect transition="in" filter="fade">
                                      <p:cBhvr>
                                        <p:cTn id="32" dur="500"/>
                                        <p:tgtEl>
                                          <p:spTgt spid="1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8">
                                            <p:txEl>
                                              <p:pRg st="6" end="6"/>
                                            </p:txEl>
                                          </p:spTgt>
                                        </p:tgtEl>
                                        <p:attrNameLst>
                                          <p:attrName>style.visibility</p:attrName>
                                        </p:attrNameLst>
                                      </p:cBhvr>
                                      <p:to>
                                        <p:strVal val="visible"/>
                                      </p:to>
                                    </p:set>
                                    <p:animEffect transition="in" filter="fade">
                                      <p:cBhvr>
                                        <p:cTn id="37" dur="500"/>
                                        <p:tgtEl>
                                          <p:spTgt spid="1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8">
                                            <p:txEl>
                                              <p:pRg st="7" end="7"/>
                                            </p:txEl>
                                          </p:spTgt>
                                        </p:tgtEl>
                                        <p:attrNameLst>
                                          <p:attrName>style.visibility</p:attrName>
                                        </p:attrNameLst>
                                      </p:cBhvr>
                                      <p:to>
                                        <p:strVal val="visible"/>
                                      </p:to>
                                    </p:set>
                                    <p:animEffect transition="in" filter="fade">
                                      <p:cBhvr>
                                        <p:cTn id="42" dur="500"/>
                                        <p:tgtEl>
                                          <p:spTgt spid="1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8">
                                            <p:txEl>
                                              <p:pRg st="8" end="8"/>
                                            </p:txEl>
                                          </p:spTgt>
                                        </p:tgtEl>
                                        <p:attrNameLst>
                                          <p:attrName>style.visibility</p:attrName>
                                        </p:attrNameLst>
                                      </p:cBhvr>
                                      <p:to>
                                        <p:strVal val="visible"/>
                                      </p:to>
                                    </p:set>
                                    <p:animEffect transition="in" filter="fade">
                                      <p:cBhvr>
                                        <p:cTn id="47" dur="500"/>
                                        <p:tgtEl>
                                          <p:spTgt spid="1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8">
                                            <p:txEl>
                                              <p:pRg st="9" end="9"/>
                                            </p:txEl>
                                          </p:spTgt>
                                        </p:tgtEl>
                                        <p:attrNameLst>
                                          <p:attrName>style.visibility</p:attrName>
                                        </p:attrNameLst>
                                      </p:cBhvr>
                                      <p:to>
                                        <p:strVal val="visible"/>
                                      </p:to>
                                    </p:set>
                                    <p:animEffect transition="in" filter="fade">
                                      <p:cBhvr>
                                        <p:cTn id="52" dur="500"/>
                                        <p:tgtEl>
                                          <p:spTgt spid="1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8">
                                            <p:txEl>
                                              <p:pRg st="10" end="10"/>
                                            </p:txEl>
                                          </p:spTgt>
                                        </p:tgtEl>
                                        <p:attrNameLst>
                                          <p:attrName>style.visibility</p:attrName>
                                        </p:attrNameLst>
                                      </p:cBhvr>
                                      <p:to>
                                        <p:strVal val="visible"/>
                                      </p:to>
                                    </p:set>
                                    <p:animEffect transition="in" filter="fade">
                                      <p:cBhvr>
                                        <p:cTn id="57" dur="500"/>
                                        <p:tgtEl>
                                          <p:spTgt spid="1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20</a:t>
            </a:fld>
            <a:endParaRPr/>
          </a:p>
        </p:txBody>
      </p:sp>
      <p:sp>
        <p:nvSpPr>
          <p:cNvPr id="347" name="Google Shape;347;p47"/>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power we use at home has a frequency of 60 Hz (50 Hz in Europe). The period of this sine wave can be determined as follows:</a:t>
            </a:r>
            <a:endParaRPr/>
          </a:p>
        </p:txBody>
      </p:sp>
      <p:grpSp>
        <p:nvGrpSpPr>
          <p:cNvPr id="348" name="Google Shape;348;p47"/>
          <p:cNvGrpSpPr/>
          <p:nvPr/>
        </p:nvGrpSpPr>
        <p:grpSpPr>
          <a:xfrm>
            <a:off x="0" y="0"/>
            <a:ext cx="9144000" cy="609600"/>
            <a:chOff x="0" y="2448"/>
            <a:chExt cx="5760" cy="384"/>
          </a:xfrm>
        </p:grpSpPr>
        <p:sp>
          <p:nvSpPr>
            <p:cNvPr id="349" name="Google Shape;349;p4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0" name="Google Shape;350;p47"/>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a:t>
              </a:r>
              <a:endParaRPr/>
            </a:p>
          </p:txBody>
        </p:sp>
      </p:grpSp>
      <p:sp>
        <p:nvSpPr>
          <p:cNvPr id="351" name="Google Shape;351;p47"/>
          <p:cNvSpPr txBox="1"/>
          <p:nvPr/>
        </p:nvSpPr>
        <p:spPr>
          <a:xfrm>
            <a:off x="76200" y="3797300"/>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This means that the period of the power for our lights at home is 0.0116 s, or 16.6 ms. Our eyes are not sensitive enough to distinguish these rapid changes in amplitude.</a:t>
            </a:r>
            <a:endParaRPr/>
          </a:p>
        </p:txBody>
      </p:sp>
      <p:pic>
        <p:nvPicPr>
          <p:cNvPr id="352" name="Google Shape;352;p47"/>
          <p:cNvPicPr preferRelativeResize="0"/>
          <p:nvPr/>
        </p:nvPicPr>
        <p:blipFill rotWithShape="1">
          <a:blip r:embed="rId3">
            <a:alphaModFix/>
          </a:blip>
          <a:srcRect/>
          <a:stretch/>
        </p:blipFill>
        <p:spPr>
          <a:xfrm>
            <a:off x="1419225" y="2514600"/>
            <a:ext cx="6305550" cy="819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21</a:t>
            </a:fld>
            <a:endParaRPr/>
          </a:p>
        </p:txBody>
      </p:sp>
      <p:sp>
        <p:nvSpPr>
          <p:cNvPr id="359" name="Google Shape;359;p48"/>
          <p:cNvSpPr txBox="1"/>
          <p:nvPr/>
        </p:nvSpPr>
        <p:spPr>
          <a:xfrm>
            <a:off x="76200" y="6969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period of a signal is 100 ms. What is its frequency in kilohertz?.</a:t>
            </a:r>
            <a:endParaRPr/>
          </a:p>
        </p:txBody>
      </p:sp>
      <p:grpSp>
        <p:nvGrpSpPr>
          <p:cNvPr id="360" name="Google Shape;360;p48"/>
          <p:cNvGrpSpPr/>
          <p:nvPr/>
        </p:nvGrpSpPr>
        <p:grpSpPr>
          <a:xfrm>
            <a:off x="0" y="0"/>
            <a:ext cx="9144000" cy="609600"/>
            <a:chOff x="0" y="2448"/>
            <a:chExt cx="5760" cy="384"/>
          </a:xfrm>
        </p:grpSpPr>
        <p:sp>
          <p:nvSpPr>
            <p:cNvPr id="361" name="Google Shape;361;p4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2" name="Google Shape;362;p48"/>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3.5</a:t>
              </a:r>
              <a:endParaRPr/>
            </a:p>
          </p:txBody>
        </p:sp>
      </p:grpSp>
      <p:sp>
        <p:nvSpPr>
          <p:cNvPr id="363" name="Google Shape;363;p48"/>
          <p:cNvSpPr txBox="1"/>
          <p:nvPr/>
        </p:nvSpPr>
        <p:spPr>
          <a:xfrm>
            <a:off x="76200" y="15224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First we change 100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to seconds, and then we calculate the frequency from the period (1 Hz = 10</a:t>
            </a:r>
            <a:r>
              <a:rPr lang="en-US" sz="2800" b="0" i="0" u="none" baseline="30000" dirty="0">
                <a:solidFill>
                  <a:schemeClr val="dk1"/>
                </a:solidFill>
                <a:latin typeface="Times New Roman"/>
                <a:ea typeface="Times New Roman"/>
                <a:cs typeface="Times New Roman"/>
                <a:sym typeface="Times New Roman"/>
              </a:rPr>
              <a:t>–3</a:t>
            </a:r>
            <a:r>
              <a:rPr lang="en-US" sz="2800" b="0" i="0" u="none" dirty="0">
                <a:solidFill>
                  <a:schemeClr val="dk1"/>
                </a:solidFill>
                <a:latin typeface="Times New Roman"/>
                <a:ea typeface="Times New Roman"/>
                <a:cs typeface="Times New Roman"/>
                <a:sym typeface="Times New Roman"/>
              </a:rPr>
              <a:t> kHz).</a:t>
            </a:r>
            <a:endParaRPr dirty="0"/>
          </a:p>
        </p:txBody>
      </p:sp>
      <p:pic>
        <p:nvPicPr>
          <p:cNvPr id="364" name="Google Shape;364;p48"/>
          <p:cNvPicPr preferRelativeResize="0"/>
          <p:nvPr/>
        </p:nvPicPr>
        <p:blipFill rotWithShape="1">
          <a:blip r:embed="rId3">
            <a:alphaModFix/>
          </a:blip>
          <a:srcRect/>
          <a:stretch/>
        </p:blipFill>
        <p:spPr>
          <a:xfrm>
            <a:off x="1081087" y="5331608"/>
            <a:ext cx="6829425" cy="1476375"/>
          </a:xfrm>
          <a:prstGeom prst="rect">
            <a:avLst/>
          </a:prstGeom>
          <a:noFill/>
          <a:ln>
            <a:noFill/>
          </a:ln>
        </p:spPr>
      </p:pic>
      <p:sp>
        <p:nvSpPr>
          <p:cNvPr id="2" name="TextBox 1"/>
          <p:cNvSpPr txBox="1"/>
          <p:nvPr/>
        </p:nvSpPr>
        <p:spPr>
          <a:xfrm>
            <a:off x="504967" y="3070746"/>
            <a:ext cx="3137397" cy="2585323"/>
          </a:xfrm>
          <a:prstGeom prst="rect">
            <a:avLst/>
          </a:prstGeom>
          <a:noFill/>
        </p:spPr>
        <p:txBody>
          <a:bodyPr wrap="none" rtlCol="0">
            <a:spAutoFit/>
          </a:bodyPr>
          <a:lstStyle/>
          <a:p>
            <a:r>
              <a:rPr lang="en-US" sz="1800" dirty="0" smtClean="0">
                <a:latin typeface="Times New Roman" panose="02020603050405020304" pitchFamily="18" charset="0"/>
                <a:cs typeface="Times New Roman" panose="02020603050405020304" pitchFamily="18" charset="0"/>
              </a:rPr>
              <a:t>100ms</a:t>
            </a:r>
          </a:p>
          <a:p>
            <a:r>
              <a:rPr lang="en-US" sz="1800" dirty="0" smtClean="0">
                <a:latin typeface="Times New Roman" panose="02020603050405020304" pitchFamily="18" charset="0"/>
                <a:cs typeface="Times New Roman" panose="02020603050405020304" pitchFamily="18" charset="0"/>
              </a:rPr>
              <a:t>1millisecond=10</a:t>
            </a:r>
            <a:r>
              <a:rPr lang="en-US" sz="1800" baseline="30000" dirty="0" smtClean="0">
                <a:latin typeface="Times New Roman" panose="02020603050405020304" pitchFamily="18" charset="0"/>
                <a:cs typeface="Times New Roman" panose="02020603050405020304" pitchFamily="18" charset="0"/>
              </a:rPr>
              <a:t>-3</a:t>
            </a:r>
            <a:r>
              <a:rPr lang="en-US" sz="1800" dirty="0" smtClean="0">
                <a:latin typeface="Times New Roman" panose="02020603050405020304" pitchFamily="18" charset="0"/>
                <a:cs typeface="Times New Roman" panose="02020603050405020304" pitchFamily="18" charset="0"/>
              </a:rPr>
              <a:t>s</a:t>
            </a:r>
          </a:p>
          <a:p>
            <a:r>
              <a:rPr lang="en-US" sz="1800" dirty="0" smtClean="0">
                <a:latin typeface="Times New Roman" panose="02020603050405020304" pitchFamily="18" charset="0"/>
                <a:cs typeface="Times New Roman" panose="02020603050405020304" pitchFamily="18" charset="0"/>
              </a:rPr>
              <a:t>100millisecond=100*10</a:t>
            </a:r>
            <a:r>
              <a:rPr lang="en-US" sz="1800" baseline="30000" dirty="0" smtClean="0">
                <a:latin typeface="Times New Roman" panose="02020603050405020304" pitchFamily="18" charset="0"/>
                <a:cs typeface="Times New Roman" panose="02020603050405020304" pitchFamily="18" charset="0"/>
              </a:rPr>
              <a:t>-3</a:t>
            </a:r>
            <a:r>
              <a:rPr lang="en-US" sz="1800" dirty="0" smtClean="0">
                <a:latin typeface="Times New Roman" panose="02020603050405020304" pitchFamily="18" charset="0"/>
                <a:cs typeface="Times New Roman" panose="02020603050405020304" pitchFamily="18" charset="0"/>
              </a:rPr>
              <a:t>=10</a:t>
            </a:r>
            <a:r>
              <a:rPr lang="en-US" sz="1800" baseline="30000" dirty="0" smtClean="0">
                <a:latin typeface="Times New Roman" panose="02020603050405020304" pitchFamily="18" charset="0"/>
                <a:cs typeface="Times New Roman" panose="02020603050405020304" pitchFamily="18" charset="0"/>
              </a:rPr>
              <a:t>-1</a:t>
            </a:r>
            <a:r>
              <a:rPr lang="en-US" sz="1800" dirty="0" smtClean="0">
                <a:latin typeface="Times New Roman" panose="02020603050405020304" pitchFamily="18" charset="0"/>
                <a:cs typeface="Times New Roman" panose="02020603050405020304" pitchFamily="18" charset="0"/>
              </a:rPr>
              <a:t>s</a:t>
            </a:r>
          </a:p>
          <a:p>
            <a:r>
              <a:rPr lang="en-US" sz="1800" dirty="0" smtClean="0">
                <a:latin typeface="Times New Roman" panose="02020603050405020304" pitchFamily="18" charset="0"/>
                <a:cs typeface="Times New Roman" panose="02020603050405020304" pitchFamily="18" charset="0"/>
              </a:rPr>
              <a:t>F=1/t</a:t>
            </a:r>
          </a:p>
          <a:p>
            <a:r>
              <a:rPr lang="en-US" sz="1800" dirty="0" smtClean="0">
                <a:latin typeface="Times New Roman" panose="02020603050405020304" pitchFamily="18" charset="0"/>
                <a:cs typeface="Times New Roman" panose="02020603050405020304" pitchFamily="18" charset="0"/>
              </a:rPr>
              <a:t>F=1/10</a:t>
            </a:r>
            <a:r>
              <a:rPr lang="en-US" sz="1800" baseline="30000" dirty="0" smtClean="0">
                <a:latin typeface="Times New Roman" panose="02020603050405020304" pitchFamily="18" charset="0"/>
                <a:cs typeface="Times New Roman" panose="02020603050405020304" pitchFamily="18" charset="0"/>
              </a:rPr>
              <a:t>-1</a:t>
            </a:r>
            <a:r>
              <a:rPr lang="en-US" sz="1800" dirty="0" smtClean="0">
                <a:latin typeface="Times New Roman" panose="02020603050405020304" pitchFamily="18" charset="0"/>
                <a:cs typeface="Times New Roman" panose="02020603050405020304" pitchFamily="18" charset="0"/>
              </a:rPr>
              <a:t>=10HZ</a:t>
            </a:r>
          </a:p>
          <a:p>
            <a:r>
              <a:rPr lang="en-US" sz="1800" dirty="0" smtClean="0">
                <a:latin typeface="Times New Roman" panose="02020603050405020304" pitchFamily="18" charset="0"/>
                <a:cs typeface="Times New Roman" panose="02020603050405020304" pitchFamily="18" charset="0"/>
              </a:rPr>
              <a:t>1KH=10</a:t>
            </a:r>
            <a:r>
              <a:rPr lang="en-US" sz="1800" baseline="30000" dirty="0" smtClean="0">
                <a:latin typeface="Times New Roman" panose="02020603050405020304" pitchFamily="18" charset="0"/>
                <a:cs typeface="Times New Roman" panose="02020603050405020304" pitchFamily="18" charset="0"/>
              </a:rPr>
              <a:t>-3</a:t>
            </a:r>
            <a:r>
              <a:rPr lang="en-US" sz="1800" dirty="0" smtClean="0">
                <a:latin typeface="Times New Roman" panose="02020603050405020304" pitchFamily="18" charset="0"/>
                <a:cs typeface="Times New Roman" panose="02020603050405020304" pitchFamily="18" charset="0"/>
              </a:rPr>
              <a:t>HZ</a:t>
            </a:r>
          </a:p>
          <a:p>
            <a:r>
              <a:rPr lang="en-US" sz="1800" dirty="0" smtClean="0">
                <a:latin typeface="Times New Roman" panose="02020603050405020304" pitchFamily="18" charset="0"/>
                <a:cs typeface="Times New Roman" panose="02020603050405020304" pitchFamily="18" charset="0"/>
              </a:rPr>
              <a:t>1HZ=1/10</a:t>
            </a:r>
            <a:r>
              <a:rPr lang="en-US" sz="1800" baseline="30000" dirty="0" smtClean="0">
                <a:latin typeface="Times New Roman" panose="02020603050405020304" pitchFamily="18" charset="0"/>
                <a:cs typeface="Times New Roman" panose="02020603050405020304" pitchFamily="18" charset="0"/>
              </a:rPr>
              <a:t>-3</a:t>
            </a:r>
            <a:r>
              <a:rPr lang="en-US" sz="1800" dirty="0" smtClean="0">
                <a:latin typeface="Times New Roman" panose="02020603050405020304" pitchFamily="18" charset="0"/>
                <a:cs typeface="Times New Roman" panose="02020603050405020304" pitchFamily="18" charset="0"/>
              </a:rPr>
              <a:t>HZ</a:t>
            </a:r>
          </a:p>
          <a:p>
            <a:r>
              <a:rPr lang="en-US" sz="1800" dirty="0" smtClean="0">
                <a:latin typeface="Times New Roman" panose="02020603050405020304" pitchFamily="18" charset="0"/>
                <a:cs typeface="Times New Roman" panose="02020603050405020304" pitchFamily="18" charset="0"/>
              </a:rPr>
              <a:t>10HZ=10*1/10</a:t>
            </a:r>
            <a:r>
              <a:rPr lang="en-US" sz="1800" baseline="30000" dirty="0" smtClean="0">
                <a:latin typeface="Times New Roman" panose="02020603050405020304" pitchFamily="18" charset="0"/>
                <a:cs typeface="Times New Roman" panose="02020603050405020304" pitchFamily="18" charset="0"/>
              </a:rPr>
              <a:t>-3</a:t>
            </a:r>
            <a:r>
              <a:rPr lang="en-US" sz="1800" dirty="0" smtClean="0">
                <a:latin typeface="Times New Roman" panose="02020603050405020304" pitchFamily="18" charset="0"/>
                <a:cs typeface="Times New Roman" panose="02020603050405020304" pitchFamily="18" charset="0"/>
              </a:rPr>
              <a:t>=10</a:t>
            </a:r>
            <a:r>
              <a:rPr lang="en-US" sz="1800" baseline="30000" dirty="0" smtClean="0">
                <a:latin typeface="Times New Roman" panose="02020603050405020304" pitchFamily="18" charset="0"/>
                <a:cs typeface="Times New Roman" panose="02020603050405020304" pitchFamily="18" charset="0"/>
              </a:rPr>
              <a:t>-2</a:t>
            </a:r>
            <a:r>
              <a:rPr lang="en-US" sz="1800" dirty="0" smtClean="0">
                <a:latin typeface="Times New Roman" panose="02020603050405020304" pitchFamily="18" charset="0"/>
                <a:cs typeface="Times New Roman" panose="02020603050405020304" pitchFamily="18" charset="0"/>
              </a:rPr>
              <a:t>KHZ</a:t>
            </a: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22</a:t>
            </a:fld>
            <a:endParaRPr/>
          </a:p>
        </p:txBody>
      </p:sp>
      <p:sp>
        <p:nvSpPr>
          <p:cNvPr id="371" name="Google Shape;371;p4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2" name="Google Shape;372;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3" name="Google Shape;373;p4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4" name="Google Shape;374;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5" name="Google Shape;375;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6" name="Google Shape;376;p4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7" name="Google Shape;377;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8" name="Google Shape;378;p49"/>
          <p:cNvSpPr txBox="1"/>
          <p:nvPr/>
        </p:nvSpPr>
        <p:spPr>
          <a:xfrm>
            <a:off x="1143000" y="0"/>
            <a:ext cx="249237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3.2.2  Phase</a:t>
            </a:r>
            <a:endParaRPr/>
          </a:p>
        </p:txBody>
      </p:sp>
      <p:sp>
        <p:nvSpPr>
          <p:cNvPr id="379" name="Google Shape;379;p49"/>
          <p:cNvSpPr txBox="1"/>
          <p:nvPr/>
        </p:nvSpPr>
        <p:spPr>
          <a:xfrm>
            <a:off x="381000" y="1293812"/>
            <a:ext cx="7924800" cy="2678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term phase, or phase shift, describes the position of the waveform relative to time 0. If we think of the wave as something that can be shifted backward or forward along the time axis, </a:t>
            </a:r>
            <a:r>
              <a:rPr lang="en-US" sz="2800" b="1" i="1" u="none" dirty="0">
                <a:solidFill>
                  <a:srgbClr val="00B0F0"/>
                </a:solidFill>
                <a:latin typeface="Times New Roman"/>
                <a:ea typeface="Times New Roman"/>
                <a:cs typeface="Times New Roman"/>
                <a:sym typeface="Times New Roman"/>
              </a:rPr>
              <a:t>phase describes the amount of that shift. It indicates the status of the first cycle.</a:t>
            </a:r>
            <a:endParaRPr dirty="0">
              <a:solidFill>
                <a:srgbClr val="00B0F0"/>
              </a:solidFill>
            </a:endParaRPr>
          </a:p>
        </p:txBody>
      </p:sp>
      <p:sp>
        <p:nvSpPr>
          <p:cNvPr id="2" name="TextBox 1"/>
          <p:cNvSpPr txBox="1"/>
          <p:nvPr/>
        </p:nvSpPr>
        <p:spPr>
          <a:xfrm>
            <a:off x="76200" y="3971924"/>
            <a:ext cx="9065302" cy="1569660"/>
          </a:xfrm>
          <a:prstGeom prst="rect">
            <a:avLst/>
          </a:prstGeom>
          <a:no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Phase is described as the amount of wave shift </a:t>
            </a:r>
          </a:p>
          <a:p>
            <a:r>
              <a:rPr lang="en-US" sz="3200" dirty="0" smtClean="0">
                <a:latin typeface="Times New Roman" panose="02020603050405020304" pitchFamily="18" charset="0"/>
                <a:cs typeface="Times New Roman" panose="02020603050405020304" pitchFamily="18" charset="0"/>
              </a:rPr>
              <a:t>backward or forward along the time axis . It indicates </a:t>
            </a:r>
          </a:p>
          <a:p>
            <a:r>
              <a:rPr lang="en-US" sz="3200" dirty="0" smtClean="0">
                <a:latin typeface="Times New Roman" panose="02020603050405020304" pitchFamily="18" charset="0"/>
                <a:cs typeface="Times New Roman" panose="02020603050405020304" pitchFamily="18" charset="0"/>
              </a:rPr>
              <a:t>the status of first cycle</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23</a:t>
            </a:fld>
            <a:endParaRPr/>
          </a:p>
        </p:txBody>
      </p:sp>
      <p:sp>
        <p:nvSpPr>
          <p:cNvPr id="386" name="Google Shape;386;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3.6:  </a:t>
            </a:r>
            <a:r>
              <a:rPr lang="en-US" sz="2000" b="1" i="1" u="none">
                <a:solidFill>
                  <a:schemeClr val="dk1"/>
                </a:solidFill>
                <a:latin typeface="Times"/>
                <a:ea typeface="Times"/>
                <a:cs typeface="Times"/>
                <a:sym typeface="Times"/>
              </a:rPr>
              <a:t>Three sine waves with different phases</a:t>
            </a:r>
            <a:endParaRPr/>
          </a:p>
        </p:txBody>
      </p:sp>
      <p:pic>
        <p:nvPicPr>
          <p:cNvPr id="387" name="Google Shape;387;p50"/>
          <p:cNvPicPr preferRelativeResize="0"/>
          <p:nvPr/>
        </p:nvPicPr>
        <p:blipFill rotWithShape="1">
          <a:blip r:embed="rId3">
            <a:alphaModFix/>
          </a:blip>
          <a:srcRect/>
          <a:stretch/>
        </p:blipFill>
        <p:spPr>
          <a:xfrm>
            <a:off x="946150" y="762000"/>
            <a:ext cx="7207250" cy="1698625"/>
          </a:xfrm>
          <a:prstGeom prst="rect">
            <a:avLst/>
          </a:prstGeom>
          <a:noFill/>
          <a:ln>
            <a:noFill/>
          </a:ln>
        </p:spPr>
      </p:pic>
      <p:pic>
        <p:nvPicPr>
          <p:cNvPr id="388" name="Google Shape;388;p50"/>
          <p:cNvPicPr preferRelativeResize="0"/>
          <p:nvPr/>
        </p:nvPicPr>
        <p:blipFill rotWithShape="1">
          <a:blip r:embed="rId4">
            <a:alphaModFix/>
          </a:blip>
          <a:srcRect/>
          <a:stretch/>
        </p:blipFill>
        <p:spPr>
          <a:xfrm>
            <a:off x="946150" y="2743200"/>
            <a:ext cx="7207250" cy="1728787"/>
          </a:xfrm>
          <a:prstGeom prst="rect">
            <a:avLst/>
          </a:prstGeom>
          <a:noFill/>
          <a:ln>
            <a:noFill/>
          </a:ln>
        </p:spPr>
      </p:pic>
      <p:pic>
        <p:nvPicPr>
          <p:cNvPr id="389" name="Google Shape;389;p50"/>
          <p:cNvPicPr preferRelativeResize="0"/>
          <p:nvPr/>
        </p:nvPicPr>
        <p:blipFill rotWithShape="1">
          <a:blip r:embed="rId5">
            <a:alphaModFix/>
          </a:blip>
          <a:srcRect/>
          <a:stretch/>
        </p:blipFill>
        <p:spPr>
          <a:xfrm>
            <a:off x="946150" y="4870450"/>
            <a:ext cx="7207250" cy="1606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2000"/>
                                        <p:tgtEl>
                                          <p:spTgt spid="3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8"/>
                                        </p:tgtEl>
                                        <p:attrNameLst>
                                          <p:attrName>style.visibility</p:attrName>
                                        </p:attrNameLst>
                                      </p:cBhvr>
                                      <p:to>
                                        <p:strVal val="visible"/>
                                      </p:to>
                                    </p:set>
                                    <p:animEffect transition="in" filter="fade">
                                      <p:cBhvr>
                                        <p:cTn id="12" dur="2000"/>
                                        <p:tgtEl>
                                          <p:spTgt spid="3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9"/>
                                        </p:tgtEl>
                                        <p:attrNameLst>
                                          <p:attrName>style.visibility</p:attrName>
                                        </p:attrNameLst>
                                      </p:cBhvr>
                                      <p:to>
                                        <p:strVal val="visible"/>
                                      </p:to>
                                    </p:set>
                                    <p:animEffect transition="in" filter="fade">
                                      <p:cBhvr>
                                        <p:cTn id="17" dur="2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24</a:t>
            </a:fld>
            <a:endParaRPr/>
          </a:p>
        </p:txBody>
      </p:sp>
      <p:sp>
        <p:nvSpPr>
          <p:cNvPr id="396" name="Google Shape;396;p51"/>
          <p:cNvSpPr txBox="1"/>
          <p:nvPr/>
        </p:nvSpPr>
        <p:spPr>
          <a:xfrm>
            <a:off x="76200" y="6969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sine wave is offset 1/6 cycle with respect to time 0. What is its phase in degrees and radians?</a:t>
            </a:r>
            <a:endParaRPr/>
          </a:p>
        </p:txBody>
      </p:sp>
      <p:grpSp>
        <p:nvGrpSpPr>
          <p:cNvPr id="397" name="Google Shape;397;p51"/>
          <p:cNvGrpSpPr/>
          <p:nvPr/>
        </p:nvGrpSpPr>
        <p:grpSpPr>
          <a:xfrm>
            <a:off x="0" y="0"/>
            <a:ext cx="9144000" cy="609600"/>
            <a:chOff x="0" y="2448"/>
            <a:chExt cx="5760" cy="384"/>
          </a:xfrm>
        </p:grpSpPr>
        <p:sp>
          <p:nvSpPr>
            <p:cNvPr id="398" name="Google Shape;398;p5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9" name="Google Shape;399;p51"/>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3.6</a:t>
              </a:r>
              <a:endParaRPr/>
            </a:p>
          </p:txBody>
        </p:sp>
      </p:grpSp>
      <p:sp>
        <p:nvSpPr>
          <p:cNvPr id="400" name="Google Shape;400;p51"/>
          <p:cNvSpPr txBox="1"/>
          <p:nvPr/>
        </p:nvSpPr>
        <p:spPr>
          <a:xfrm>
            <a:off x="76200" y="2286000"/>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know that 1 complete cycle is 360°. Therefore, 1/6 cycle is</a:t>
            </a:r>
            <a:endParaRPr/>
          </a:p>
        </p:txBody>
      </p:sp>
      <p:pic>
        <p:nvPicPr>
          <p:cNvPr id="401" name="Google Shape;401;p51"/>
          <p:cNvPicPr preferRelativeResize="0"/>
          <p:nvPr/>
        </p:nvPicPr>
        <p:blipFill rotWithShape="1">
          <a:blip r:embed="rId3">
            <a:alphaModFix/>
          </a:blip>
          <a:srcRect/>
          <a:stretch/>
        </p:blipFill>
        <p:spPr>
          <a:xfrm>
            <a:off x="1366837" y="3759200"/>
            <a:ext cx="6410325" cy="87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25</a:t>
            </a:fld>
            <a:endParaRPr/>
          </a:p>
        </p:txBody>
      </p:sp>
      <p:sp>
        <p:nvSpPr>
          <p:cNvPr id="408" name="Google Shape;408;p5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9" name="Google Shape;409;p5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0" name="Google Shape;410;p5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1" name="Google Shape;411;p5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2" name="Google Shape;412;p5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3" name="Google Shape;413;p5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4" name="Google Shape;414;p5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5" name="Google Shape;415;p52"/>
          <p:cNvSpPr txBox="1"/>
          <p:nvPr/>
        </p:nvSpPr>
        <p:spPr>
          <a:xfrm>
            <a:off x="1143000" y="0"/>
            <a:ext cx="35528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3.2.3  Wavelength</a:t>
            </a:r>
            <a:endParaRPr/>
          </a:p>
        </p:txBody>
      </p:sp>
      <p:sp>
        <p:nvSpPr>
          <p:cNvPr id="416" name="Google Shape;416;p52"/>
          <p:cNvSpPr txBox="1"/>
          <p:nvPr/>
        </p:nvSpPr>
        <p:spPr>
          <a:xfrm>
            <a:off x="378303" y="1331119"/>
            <a:ext cx="7924800" cy="298539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Wavelength is another characteristic of a signal traveling through a transmission medium. </a:t>
            </a:r>
            <a:r>
              <a:rPr lang="en-US" sz="2800" b="1" i="1" u="none" dirty="0">
                <a:solidFill>
                  <a:srgbClr val="00B0F0"/>
                </a:solidFill>
                <a:latin typeface="Times New Roman"/>
                <a:ea typeface="Times New Roman"/>
                <a:cs typeface="Times New Roman"/>
                <a:sym typeface="Times New Roman"/>
              </a:rPr>
              <a:t>Wavelength binds the period or the frequency of a simple sine wave to the propagation speed of the medium </a:t>
            </a:r>
            <a:r>
              <a:rPr lang="en-US" sz="2800" b="1" i="1" u="none" dirty="0">
                <a:solidFill>
                  <a:schemeClr val="dk1"/>
                </a:solidFill>
                <a:latin typeface="Times New Roman"/>
                <a:ea typeface="Times New Roman"/>
                <a:cs typeface="Times New Roman"/>
                <a:sym typeface="Times New Roman"/>
              </a:rPr>
              <a:t>(see Figure 3.7</a:t>
            </a:r>
            <a:r>
              <a:rPr lang="en-US" sz="2800" b="1" i="1" u="none" dirty="0" smtClean="0">
                <a:solidFill>
                  <a:schemeClr val="dk1"/>
                </a:solidFill>
                <a:latin typeface="Times New Roman"/>
                <a:ea typeface="Times New Roman"/>
                <a:cs typeface="Times New Roman"/>
                <a:sym typeface="Times New Roman"/>
              </a:rPr>
              <a:t>).</a:t>
            </a:r>
          </a:p>
          <a:p>
            <a:pPr lvl="0" algn="just">
              <a:buClr>
                <a:schemeClr val="dk1"/>
              </a:buClr>
              <a:buSzPts val="2800"/>
            </a:pPr>
            <a:r>
              <a:rPr lang="en-US" sz="2400" dirty="0" smtClean="0">
                <a:solidFill>
                  <a:srgbClr val="00B0F0"/>
                </a:solidFill>
                <a:latin typeface="Times New Roman" panose="02020603050405020304" pitchFamily="18" charset="0"/>
                <a:cs typeface="Times New Roman" panose="02020603050405020304" pitchFamily="18" charset="0"/>
              </a:rPr>
              <a:t>A </a:t>
            </a:r>
            <a:r>
              <a:rPr lang="en-US" sz="2400" dirty="0">
                <a:solidFill>
                  <a:srgbClr val="00B0F0"/>
                </a:solidFill>
                <a:latin typeface="Times New Roman" panose="02020603050405020304" pitchFamily="18" charset="0"/>
                <a:cs typeface="Times New Roman" panose="02020603050405020304" pitchFamily="18" charset="0"/>
              </a:rPr>
              <a:t>wavelength is the distance over which the wave's shape repeats</a:t>
            </a:r>
            <a:endParaRPr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26</a:t>
            </a:fld>
            <a:endParaRPr/>
          </a:p>
        </p:txBody>
      </p:sp>
      <p:sp>
        <p:nvSpPr>
          <p:cNvPr id="423" name="Google Shape;423;p5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3.7:  </a:t>
            </a:r>
            <a:r>
              <a:rPr lang="en-US" sz="2000" b="1" i="1" u="none">
                <a:solidFill>
                  <a:schemeClr val="dk1"/>
                </a:solidFill>
                <a:latin typeface="Times"/>
                <a:ea typeface="Times"/>
                <a:cs typeface="Times"/>
                <a:sym typeface="Times"/>
              </a:rPr>
              <a:t>Wavelength and period</a:t>
            </a:r>
            <a:endParaRPr/>
          </a:p>
        </p:txBody>
      </p:sp>
      <p:pic>
        <p:nvPicPr>
          <p:cNvPr id="424" name="Google Shape;424;p53"/>
          <p:cNvPicPr preferRelativeResize="0"/>
          <p:nvPr/>
        </p:nvPicPr>
        <p:blipFill rotWithShape="1">
          <a:blip r:embed="rId3">
            <a:alphaModFix/>
          </a:blip>
          <a:srcRect/>
          <a:stretch/>
        </p:blipFill>
        <p:spPr>
          <a:xfrm>
            <a:off x="457200" y="1711325"/>
            <a:ext cx="7123112" cy="650875"/>
          </a:xfrm>
          <a:prstGeom prst="rect">
            <a:avLst/>
          </a:prstGeom>
          <a:noFill/>
          <a:ln>
            <a:noFill/>
          </a:ln>
        </p:spPr>
      </p:pic>
      <p:pic>
        <p:nvPicPr>
          <p:cNvPr id="425" name="Google Shape;425;p53"/>
          <p:cNvPicPr preferRelativeResize="0"/>
          <p:nvPr/>
        </p:nvPicPr>
        <p:blipFill rotWithShape="1">
          <a:blip r:embed="rId4">
            <a:alphaModFix/>
          </a:blip>
          <a:srcRect/>
          <a:stretch/>
        </p:blipFill>
        <p:spPr>
          <a:xfrm>
            <a:off x="457200" y="4284662"/>
            <a:ext cx="7123112" cy="668337"/>
          </a:xfrm>
          <a:prstGeom prst="rect">
            <a:avLst/>
          </a:prstGeom>
          <a:noFill/>
          <a:ln>
            <a:noFill/>
          </a:ln>
        </p:spPr>
      </p:pic>
      <p:pic>
        <p:nvPicPr>
          <p:cNvPr id="426" name="Google Shape;426;p53"/>
          <p:cNvPicPr preferRelativeResize="0"/>
          <p:nvPr/>
        </p:nvPicPr>
        <p:blipFill rotWithShape="1">
          <a:blip r:embed="rId5">
            <a:alphaModFix/>
          </a:blip>
          <a:srcRect/>
          <a:stretch/>
        </p:blipFill>
        <p:spPr>
          <a:xfrm>
            <a:off x="5791200" y="1143000"/>
            <a:ext cx="1295400" cy="4341812"/>
          </a:xfrm>
          <a:prstGeom prst="rect">
            <a:avLst/>
          </a:prstGeom>
          <a:noFill/>
          <a:ln>
            <a:noFill/>
          </a:ln>
        </p:spPr>
      </p:pic>
      <p:pic>
        <p:nvPicPr>
          <p:cNvPr id="427" name="Google Shape;427;p53"/>
          <p:cNvPicPr preferRelativeResize="0"/>
          <p:nvPr/>
        </p:nvPicPr>
        <p:blipFill rotWithShape="1">
          <a:blip r:embed="rId6">
            <a:alphaModFix/>
          </a:blip>
          <a:srcRect/>
          <a:stretch/>
        </p:blipFill>
        <p:spPr>
          <a:xfrm>
            <a:off x="3340100" y="2870200"/>
            <a:ext cx="1778000" cy="11255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225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
                                        </p:tgtEl>
                                        <p:attrNameLst>
                                          <p:attrName>style.visibility</p:attrName>
                                        </p:attrNameLst>
                                      </p:cBhvr>
                                      <p:to>
                                        <p:strVal val="visible"/>
                                      </p:to>
                                    </p:set>
                                    <p:animEffect transition="in" filter="fade">
                                      <p:cBhvr>
                                        <p:cTn id="12" dur="2250"/>
                                        <p:tgtEl>
                                          <p:spTgt spid="4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427"/>
                                        </p:tgtEl>
                                        <p:attrNameLst>
                                          <p:attrName>style.visibility</p:attrName>
                                        </p:attrNameLst>
                                      </p:cBhvr>
                                      <p:to>
                                        <p:strVal val="visible"/>
                                      </p:to>
                                    </p:set>
                                    <p:anim calcmode="lin" valueType="num">
                                      <p:cBhvr additive="base">
                                        <p:cTn id="21" dur="500"/>
                                        <p:tgtEl>
                                          <p:spTgt spid="427"/>
                                        </p:tgtEl>
                                        <p:attrNameLst>
                                          <p:attrName>ppt_w</p:attrName>
                                        </p:attrNameLst>
                                      </p:cBhvr>
                                      <p:tavLst>
                                        <p:tav tm="0">
                                          <p:val>
                                            <p:strVal val="0"/>
                                          </p:val>
                                        </p:tav>
                                        <p:tav tm="100000">
                                          <p:val>
                                            <p:strVal val="#ppt_w"/>
                                          </p:val>
                                        </p:tav>
                                      </p:tavLst>
                                    </p:anim>
                                    <p:anim calcmode="lin" valueType="num">
                                      <p:cBhvr additive="base">
                                        <p:cTn id="22" dur="500"/>
                                        <p:tgtEl>
                                          <p:spTgt spid="4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27</a:t>
            </a:fld>
            <a:endParaRPr/>
          </a:p>
        </p:txBody>
      </p:sp>
      <p:sp>
        <p:nvSpPr>
          <p:cNvPr id="434" name="Google Shape;434;p5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5" name="Google Shape;435;p5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6" name="Google Shape;436;p5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7" name="Google Shape;437;p5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8" name="Google Shape;438;p5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9" name="Google Shape;439;p5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0" name="Google Shape;440;p5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1" name="Google Shape;441;p54"/>
          <p:cNvSpPr txBox="1"/>
          <p:nvPr/>
        </p:nvSpPr>
        <p:spPr>
          <a:xfrm>
            <a:off x="1143000" y="0"/>
            <a:ext cx="72120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3.2.4 Time and Frequency Domains</a:t>
            </a:r>
            <a:endParaRPr/>
          </a:p>
        </p:txBody>
      </p:sp>
      <p:sp>
        <p:nvSpPr>
          <p:cNvPr id="442" name="Google Shape;442;p54"/>
          <p:cNvSpPr txBox="1"/>
          <p:nvPr/>
        </p:nvSpPr>
        <p:spPr>
          <a:xfrm>
            <a:off x="381000" y="1293812"/>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 sine wave is comprehensively defined by its amplitude, frequency, and phase</a:t>
            </a:r>
            <a:r>
              <a:rPr lang="en-US" sz="2800" b="1" i="1" u="none" dirty="0">
                <a:solidFill>
                  <a:schemeClr val="dk1"/>
                </a:solidFill>
                <a:latin typeface="Times New Roman"/>
                <a:ea typeface="Times New Roman"/>
                <a:cs typeface="Times New Roman"/>
                <a:sym typeface="Times New Roman"/>
              </a:rPr>
              <a:t>. We have been showing a sine wave by using what is called a time domain plot. The time-domain plot shows changes in signal amplitude with respect to time (it is an amplitude-versus-time plot). Phase is not explicitly shown on a time-domain plot.</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28</a:t>
            </a:fld>
            <a:endParaRPr/>
          </a:p>
        </p:txBody>
      </p:sp>
      <p:sp>
        <p:nvSpPr>
          <p:cNvPr id="449" name="Google Shape;449;p55"/>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3.8:  </a:t>
            </a:r>
            <a:r>
              <a:rPr lang="en-US" sz="2000" b="1" i="1" u="none">
                <a:solidFill>
                  <a:schemeClr val="dk1"/>
                </a:solidFill>
                <a:latin typeface="Times"/>
                <a:ea typeface="Times"/>
                <a:cs typeface="Times"/>
                <a:sym typeface="Times"/>
              </a:rPr>
              <a:t>The time-domain and frequency-domain plots of a sine wave</a:t>
            </a:r>
            <a:endParaRPr/>
          </a:p>
        </p:txBody>
      </p:sp>
      <p:pic>
        <p:nvPicPr>
          <p:cNvPr id="450" name="Google Shape;450;p55"/>
          <p:cNvPicPr preferRelativeResize="0"/>
          <p:nvPr/>
        </p:nvPicPr>
        <p:blipFill rotWithShape="1">
          <a:blip r:embed="rId3">
            <a:alphaModFix/>
          </a:blip>
          <a:srcRect/>
          <a:stretch/>
        </p:blipFill>
        <p:spPr>
          <a:xfrm>
            <a:off x="406400" y="1219200"/>
            <a:ext cx="4160837" cy="2462212"/>
          </a:xfrm>
          <a:prstGeom prst="rect">
            <a:avLst/>
          </a:prstGeom>
          <a:noFill/>
          <a:ln>
            <a:noFill/>
          </a:ln>
        </p:spPr>
      </p:pic>
      <p:pic>
        <p:nvPicPr>
          <p:cNvPr id="451" name="Google Shape;451;p55"/>
          <p:cNvPicPr preferRelativeResize="0"/>
          <p:nvPr/>
        </p:nvPicPr>
        <p:blipFill rotWithShape="1">
          <a:blip r:embed="rId4">
            <a:alphaModFix/>
          </a:blip>
          <a:srcRect/>
          <a:stretch/>
        </p:blipFill>
        <p:spPr>
          <a:xfrm>
            <a:off x="5054600" y="3633787"/>
            <a:ext cx="3784600" cy="24622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500"/>
                                        <p:tgtEl>
                                          <p:spTgt spid="4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1"/>
                                        </p:tgtEl>
                                        <p:attrNameLst>
                                          <p:attrName>style.visibility</p:attrName>
                                        </p:attrNameLst>
                                      </p:cBhvr>
                                      <p:to>
                                        <p:strVal val="visible"/>
                                      </p:to>
                                    </p:set>
                                    <p:animEffect transition="in" filter="fade">
                                      <p:cBhvr>
                                        <p:cTn id="12" dur="5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29</a:t>
            </a:fld>
            <a:endParaRPr/>
          </a:p>
        </p:txBody>
      </p:sp>
      <p:sp>
        <p:nvSpPr>
          <p:cNvPr id="458" name="Google Shape;458;p56"/>
          <p:cNvSpPr txBox="1"/>
          <p:nvPr/>
        </p:nvSpPr>
        <p:spPr>
          <a:xfrm>
            <a:off x="76200" y="696912"/>
            <a:ext cx="8839200" cy="22463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frequency domain is more compact and useful when we are dealing with more than one sine wave. For example, Figure 3.9 shows three sine waves, each with different amplitude and frequency. All can be represented by three spikes in the frequency domain.</a:t>
            </a:r>
            <a:endParaRPr/>
          </a:p>
        </p:txBody>
      </p:sp>
      <p:grpSp>
        <p:nvGrpSpPr>
          <p:cNvPr id="459" name="Google Shape;459;p56"/>
          <p:cNvGrpSpPr/>
          <p:nvPr/>
        </p:nvGrpSpPr>
        <p:grpSpPr>
          <a:xfrm>
            <a:off x="0" y="0"/>
            <a:ext cx="9144000" cy="609600"/>
            <a:chOff x="0" y="2448"/>
            <a:chExt cx="5760" cy="384"/>
          </a:xfrm>
        </p:grpSpPr>
        <p:sp>
          <p:nvSpPr>
            <p:cNvPr id="460" name="Google Shape;460;p5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1" name="Google Shape;461;p56"/>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3.7</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3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5" name="Google Shape;145;p3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6" name="Google Shape;146;p3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7" name="Google Shape;147;p3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8" name="Google Shape;148;p3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9" name="Google Shape;149;p3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 name="Google Shape;150;p3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1" name="Google Shape;151;p30"/>
          <p:cNvSpPr txBox="1"/>
          <p:nvPr/>
        </p:nvSpPr>
        <p:spPr>
          <a:xfrm>
            <a:off x="1066800" y="-76200"/>
            <a:ext cx="4673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3: Objective</a:t>
            </a:r>
            <a:endParaRPr/>
          </a:p>
        </p:txBody>
      </p:sp>
      <p:sp>
        <p:nvSpPr>
          <p:cNvPr id="152" name="Google Shape;152;p30"/>
          <p:cNvSpPr txBox="1"/>
          <p:nvPr/>
        </p:nvSpPr>
        <p:spPr>
          <a:xfrm>
            <a:off x="152400" y="1143000"/>
            <a:ext cx="8991600" cy="1447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53" name="Google Shape;153;p30"/>
          <p:cNvSpPr txBox="1"/>
          <p:nvPr/>
        </p:nvSpPr>
        <p:spPr>
          <a:xfrm>
            <a:off x="98425" y="1143000"/>
            <a:ext cx="8686800" cy="1219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shows how data and signals can be either analog or digital. Analog refers to an entity that is continuous; digital refers to an entity that is discrete.</a:t>
            </a:r>
            <a:endParaRPr/>
          </a:p>
        </p:txBody>
      </p:sp>
      <p:sp>
        <p:nvSpPr>
          <p:cNvPr id="154" name="Google Shape;154;p30"/>
          <p:cNvSpPr txBox="1"/>
          <p:nvPr/>
        </p:nvSpPr>
        <p:spPr>
          <a:xfrm>
            <a:off x="152400" y="2667000"/>
            <a:ext cx="8686800" cy="1524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shows that only periodic analog signals can be used in data communication. The section discusses simple and composite signals. The attributes of analog signals such as period, frequency, and phase are also explained.</a:t>
            </a:r>
            <a:endParaRPr/>
          </a:p>
        </p:txBody>
      </p:sp>
      <p:sp>
        <p:nvSpPr>
          <p:cNvPr id="155" name="Google Shape;155;p30"/>
          <p:cNvSpPr txBox="1"/>
          <p:nvPr/>
        </p:nvSpPr>
        <p:spPr>
          <a:xfrm>
            <a:off x="250825" y="4419600"/>
            <a:ext cx="8686800" cy="1981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third section shows that only non-periodic digital signals can be used in data communication. The attributes of a digital signal such as bit rate and bit length are discussed. We also show how digital data can be sent using analog signals. Baseband and broadband transmission are also discussed in this section.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 calcmode="lin" valueType="num">
                                      <p:cBhvr additive="base">
                                        <p:cTn id="7" dur="1000"/>
                                        <p:tgtEl>
                                          <p:spTgt spid="153">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53">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54">
                                            <p:txEl>
                                              <p:pRg st="0" end="0"/>
                                            </p:txEl>
                                          </p:spTgt>
                                        </p:tgtEl>
                                        <p:attrNameLst>
                                          <p:attrName>style.visibility</p:attrName>
                                        </p:attrNameLst>
                                      </p:cBhvr>
                                      <p:to>
                                        <p:strVal val="visible"/>
                                      </p:to>
                                    </p:set>
                                    <p:anim calcmode="lin" valueType="num">
                                      <p:cBhvr additive="base">
                                        <p:cTn id="13" dur="1000"/>
                                        <p:tgtEl>
                                          <p:spTgt spid="154">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54">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55">
                                            <p:txEl>
                                              <p:pRg st="0" end="0"/>
                                            </p:txEl>
                                          </p:spTgt>
                                        </p:tgtEl>
                                        <p:attrNameLst>
                                          <p:attrName>style.visibility</p:attrName>
                                        </p:attrNameLst>
                                      </p:cBhvr>
                                      <p:to>
                                        <p:strVal val="visible"/>
                                      </p:to>
                                    </p:set>
                                    <p:anim calcmode="lin" valueType="num">
                                      <p:cBhvr additive="base">
                                        <p:cTn id="19" dur="1000"/>
                                        <p:tgtEl>
                                          <p:spTgt spid="155">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155">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30</a:t>
            </a:fld>
            <a:endParaRPr/>
          </a:p>
        </p:txBody>
      </p:sp>
      <p:sp>
        <p:nvSpPr>
          <p:cNvPr id="468" name="Google Shape;468;p57"/>
          <p:cNvSpPr txBox="1"/>
          <p:nvPr/>
        </p:nvSpPr>
        <p:spPr>
          <a:xfrm>
            <a:off x="152400" y="133350"/>
            <a:ext cx="88392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3.9:  </a:t>
            </a:r>
            <a:r>
              <a:rPr lang="en-US" sz="2000" b="1" i="1" u="none">
                <a:solidFill>
                  <a:schemeClr val="dk1"/>
                </a:solidFill>
                <a:latin typeface="Times"/>
                <a:ea typeface="Times"/>
                <a:cs typeface="Times"/>
                <a:sym typeface="Times"/>
              </a:rPr>
              <a:t>The time domain and frequency domain of three sine waves</a:t>
            </a:r>
            <a:endParaRPr/>
          </a:p>
        </p:txBody>
      </p:sp>
      <p:pic>
        <p:nvPicPr>
          <p:cNvPr id="469" name="Google Shape;469;p57"/>
          <p:cNvPicPr preferRelativeResize="0"/>
          <p:nvPr/>
        </p:nvPicPr>
        <p:blipFill rotWithShape="1">
          <a:blip r:embed="rId3">
            <a:alphaModFix/>
          </a:blip>
          <a:srcRect/>
          <a:stretch/>
        </p:blipFill>
        <p:spPr>
          <a:xfrm>
            <a:off x="349250" y="914400"/>
            <a:ext cx="4451350" cy="2392362"/>
          </a:xfrm>
          <a:prstGeom prst="rect">
            <a:avLst/>
          </a:prstGeom>
          <a:noFill/>
          <a:ln>
            <a:noFill/>
          </a:ln>
        </p:spPr>
      </p:pic>
      <p:pic>
        <p:nvPicPr>
          <p:cNvPr id="470" name="Google Shape;470;p57"/>
          <p:cNvPicPr preferRelativeResize="0"/>
          <p:nvPr/>
        </p:nvPicPr>
        <p:blipFill rotWithShape="1">
          <a:blip r:embed="rId4">
            <a:alphaModFix/>
          </a:blip>
          <a:srcRect/>
          <a:stretch/>
        </p:blipFill>
        <p:spPr>
          <a:xfrm>
            <a:off x="4419600" y="3657600"/>
            <a:ext cx="3305175" cy="194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750"/>
                                        <p:tgtEl>
                                          <p:spTgt spid="4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470"/>
                                        </p:tgtEl>
                                        <p:attrNameLst>
                                          <p:attrName>style.visibility</p:attrName>
                                        </p:attrNameLst>
                                      </p:cBhvr>
                                      <p:to>
                                        <p:strVal val="visible"/>
                                      </p:to>
                                    </p:set>
                                    <p:animEffect transition="in" filter="fade">
                                      <p:cBhvr>
                                        <p:cTn id="12" dur="175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31</a:t>
            </a:fld>
            <a:endParaRPr/>
          </a:p>
        </p:txBody>
      </p:sp>
      <p:sp>
        <p:nvSpPr>
          <p:cNvPr id="477" name="Google Shape;477;p5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8" name="Google Shape;478;p5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9" name="Google Shape;479;p5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0" name="Google Shape;480;p5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1" name="Google Shape;481;p5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2" name="Google Shape;482;p5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3" name="Google Shape;483;p5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4" name="Google Shape;484;p58"/>
          <p:cNvSpPr txBox="1"/>
          <p:nvPr/>
        </p:nvSpPr>
        <p:spPr>
          <a:xfrm>
            <a:off x="1143000" y="0"/>
            <a:ext cx="48656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3.2.5  Composite Signals</a:t>
            </a:r>
            <a:endParaRPr/>
          </a:p>
        </p:txBody>
      </p:sp>
      <p:sp>
        <p:nvSpPr>
          <p:cNvPr id="485" name="Google Shape;485;p58"/>
          <p:cNvSpPr txBox="1"/>
          <p:nvPr/>
        </p:nvSpPr>
        <p:spPr>
          <a:xfrm>
            <a:off x="381000" y="1293812"/>
            <a:ext cx="7924800" cy="52625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So far, we have focused on simple sine waves. Simple sine waves have many applications in daily life. We can send a single sine wave to carry electric energy from one place to another. For example, the </a:t>
            </a:r>
            <a:r>
              <a:rPr lang="en-US" sz="2800" b="1" i="1" u="none" dirty="0">
                <a:solidFill>
                  <a:srgbClr val="00B0F0"/>
                </a:solidFill>
                <a:latin typeface="Times New Roman"/>
                <a:ea typeface="Times New Roman"/>
                <a:cs typeface="Times New Roman"/>
                <a:sym typeface="Times New Roman"/>
              </a:rPr>
              <a:t>power company sends a single sine wave with a frequency of 60 Hz to distribute electric energy to houses and businesses. As another example, we can use a single sine wave to send an alarm to a security center when a burglar opens a door or window in the house. In the first case, the sine wave is carrying</a:t>
            </a:r>
            <a:endParaRPr dirty="0">
              <a:solidFill>
                <a:srgbClr val="00B0F0"/>
              </a:solidFill>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energy; in the second, the sine wave is a signal of danger.</a:t>
            </a:r>
            <a:endParaRPr dirty="0">
              <a:solidFill>
                <a:srgbClr val="00B0F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32</a:t>
            </a:fld>
            <a:endParaRPr/>
          </a:p>
        </p:txBody>
      </p:sp>
      <p:sp>
        <p:nvSpPr>
          <p:cNvPr id="492" name="Google Shape;492;p59"/>
          <p:cNvSpPr txBox="1"/>
          <p:nvPr/>
        </p:nvSpPr>
        <p:spPr>
          <a:xfrm>
            <a:off x="76200" y="696912"/>
            <a:ext cx="8839200" cy="5262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3.10 shows a periodic composite signal with frequency f. This type of signal is not typical of those found in data communications. We can consider it to be three alarm systems, each with a different frequency. The analysis of this signal can give us a good understanding of how to</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decompose signals. It is very difficult to manually decompose this signal into a series of simple sine waves.</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However, there are tools, both hardware and software, that can help us do the job. We are not concerned about how it is done; we are only interested in the result. Figure 3.11 shows the result of decomposing the above signal in both the time and frequency domains.</a:t>
            </a:r>
            <a:endParaRPr/>
          </a:p>
        </p:txBody>
      </p:sp>
      <p:grpSp>
        <p:nvGrpSpPr>
          <p:cNvPr id="493" name="Google Shape;493;p59"/>
          <p:cNvGrpSpPr/>
          <p:nvPr/>
        </p:nvGrpSpPr>
        <p:grpSpPr>
          <a:xfrm>
            <a:off x="0" y="0"/>
            <a:ext cx="9144000" cy="609600"/>
            <a:chOff x="0" y="2448"/>
            <a:chExt cx="5760" cy="384"/>
          </a:xfrm>
        </p:grpSpPr>
        <p:sp>
          <p:nvSpPr>
            <p:cNvPr id="494" name="Google Shape;494;p5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5" name="Google Shape;495;p59"/>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3.8</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33</a:t>
            </a:fld>
            <a:endParaRPr/>
          </a:p>
        </p:txBody>
      </p:sp>
      <p:sp>
        <p:nvSpPr>
          <p:cNvPr id="502" name="Google Shape;502;p6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3.10:  </a:t>
            </a:r>
            <a:r>
              <a:rPr lang="en-US" sz="2000" b="1" i="1" u="none">
                <a:solidFill>
                  <a:schemeClr val="dk1"/>
                </a:solidFill>
                <a:latin typeface="Times"/>
                <a:ea typeface="Times"/>
                <a:cs typeface="Times"/>
                <a:sym typeface="Times"/>
              </a:rPr>
              <a:t>A composite periodic signal</a:t>
            </a:r>
            <a:endParaRPr/>
          </a:p>
        </p:txBody>
      </p:sp>
      <p:pic>
        <p:nvPicPr>
          <p:cNvPr id="503" name="Google Shape;503;p60"/>
          <p:cNvPicPr preferRelativeResize="0"/>
          <p:nvPr/>
        </p:nvPicPr>
        <p:blipFill rotWithShape="1">
          <a:blip r:embed="rId3">
            <a:alphaModFix/>
          </a:blip>
          <a:srcRect/>
          <a:stretch/>
        </p:blipFill>
        <p:spPr>
          <a:xfrm>
            <a:off x="569912" y="2462212"/>
            <a:ext cx="8116887" cy="23383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25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34</a:t>
            </a:fld>
            <a:endParaRPr/>
          </a:p>
        </p:txBody>
      </p:sp>
      <p:sp>
        <p:nvSpPr>
          <p:cNvPr id="510" name="Google Shape;510;p6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3.11:  </a:t>
            </a:r>
            <a:r>
              <a:rPr lang="en-US" sz="2000" b="1" i="1" u="none">
                <a:solidFill>
                  <a:schemeClr val="dk1"/>
                </a:solidFill>
                <a:latin typeface="Times"/>
                <a:ea typeface="Times"/>
                <a:cs typeface="Times"/>
                <a:sym typeface="Times"/>
              </a:rPr>
              <a:t>Decomposition of a composite periodic signal</a:t>
            </a:r>
            <a:endParaRPr/>
          </a:p>
        </p:txBody>
      </p:sp>
      <p:pic>
        <p:nvPicPr>
          <p:cNvPr id="511" name="Google Shape;511;p61"/>
          <p:cNvPicPr preferRelativeResize="0"/>
          <p:nvPr/>
        </p:nvPicPr>
        <p:blipFill rotWithShape="1">
          <a:blip r:embed="rId3">
            <a:alphaModFix/>
          </a:blip>
          <a:srcRect/>
          <a:stretch/>
        </p:blipFill>
        <p:spPr>
          <a:xfrm>
            <a:off x="696912" y="1133475"/>
            <a:ext cx="7304087" cy="1762125"/>
          </a:xfrm>
          <a:prstGeom prst="rect">
            <a:avLst/>
          </a:prstGeom>
          <a:noFill/>
          <a:ln>
            <a:noFill/>
          </a:ln>
        </p:spPr>
      </p:pic>
      <p:pic>
        <p:nvPicPr>
          <p:cNvPr id="512" name="Google Shape;512;p61"/>
          <p:cNvPicPr preferRelativeResize="0"/>
          <p:nvPr/>
        </p:nvPicPr>
        <p:blipFill rotWithShape="1">
          <a:blip r:embed="rId4">
            <a:alphaModFix/>
          </a:blip>
          <a:srcRect/>
          <a:stretch/>
        </p:blipFill>
        <p:spPr>
          <a:xfrm>
            <a:off x="1173162" y="1662112"/>
            <a:ext cx="5608637" cy="1309687"/>
          </a:xfrm>
          <a:prstGeom prst="rect">
            <a:avLst/>
          </a:prstGeom>
          <a:noFill/>
          <a:ln>
            <a:noFill/>
          </a:ln>
        </p:spPr>
      </p:pic>
      <p:pic>
        <p:nvPicPr>
          <p:cNvPr id="513" name="Google Shape;513;p61"/>
          <p:cNvPicPr preferRelativeResize="0"/>
          <p:nvPr/>
        </p:nvPicPr>
        <p:blipFill rotWithShape="1">
          <a:blip r:embed="rId5">
            <a:alphaModFix/>
          </a:blip>
          <a:srcRect/>
          <a:stretch/>
        </p:blipFill>
        <p:spPr>
          <a:xfrm>
            <a:off x="1204912" y="2066925"/>
            <a:ext cx="5589587" cy="458787"/>
          </a:xfrm>
          <a:prstGeom prst="rect">
            <a:avLst/>
          </a:prstGeom>
          <a:noFill/>
          <a:ln>
            <a:noFill/>
          </a:ln>
        </p:spPr>
      </p:pic>
      <p:pic>
        <p:nvPicPr>
          <p:cNvPr id="514" name="Google Shape;514;p61"/>
          <p:cNvPicPr preferRelativeResize="0"/>
          <p:nvPr/>
        </p:nvPicPr>
        <p:blipFill rotWithShape="1">
          <a:blip r:embed="rId6">
            <a:alphaModFix/>
          </a:blip>
          <a:srcRect/>
          <a:stretch/>
        </p:blipFill>
        <p:spPr>
          <a:xfrm>
            <a:off x="1185862" y="2225675"/>
            <a:ext cx="5595937" cy="182562"/>
          </a:xfrm>
          <a:prstGeom prst="rect">
            <a:avLst/>
          </a:prstGeom>
          <a:noFill/>
          <a:ln>
            <a:noFill/>
          </a:ln>
        </p:spPr>
      </p:pic>
      <p:pic>
        <p:nvPicPr>
          <p:cNvPr id="515" name="Google Shape;515;p61"/>
          <p:cNvPicPr preferRelativeResize="0"/>
          <p:nvPr/>
        </p:nvPicPr>
        <p:blipFill rotWithShape="1">
          <a:blip r:embed="rId7">
            <a:alphaModFix/>
          </a:blip>
          <a:srcRect/>
          <a:stretch/>
        </p:blipFill>
        <p:spPr>
          <a:xfrm>
            <a:off x="779462" y="3886200"/>
            <a:ext cx="7526337" cy="2133600"/>
          </a:xfrm>
          <a:prstGeom prst="rect">
            <a:avLst/>
          </a:prstGeom>
          <a:noFill/>
          <a:ln>
            <a:noFill/>
          </a:ln>
        </p:spPr>
      </p:pic>
      <p:pic>
        <p:nvPicPr>
          <p:cNvPr id="516" name="Google Shape;516;p61"/>
          <p:cNvPicPr preferRelativeResize="0"/>
          <p:nvPr/>
        </p:nvPicPr>
        <p:blipFill rotWithShape="1">
          <a:blip r:embed="rId8">
            <a:alphaModFix/>
          </a:blip>
          <a:srcRect/>
          <a:stretch/>
        </p:blipFill>
        <p:spPr>
          <a:xfrm flipH="1">
            <a:off x="1676400" y="4268787"/>
            <a:ext cx="80962" cy="836612"/>
          </a:xfrm>
          <a:prstGeom prst="rect">
            <a:avLst/>
          </a:prstGeom>
          <a:noFill/>
          <a:ln>
            <a:noFill/>
          </a:ln>
        </p:spPr>
      </p:pic>
      <p:pic>
        <p:nvPicPr>
          <p:cNvPr id="517" name="Google Shape;517;p61"/>
          <p:cNvPicPr preferRelativeResize="0"/>
          <p:nvPr/>
        </p:nvPicPr>
        <p:blipFill rotWithShape="1">
          <a:blip r:embed="rId9">
            <a:alphaModFix/>
          </a:blip>
          <a:srcRect/>
          <a:stretch/>
        </p:blipFill>
        <p:spPr>
          <a:xfrm>
            <a:off x="2424112" y="4768850"/>
            <a:ext cx="90487" cy="336550"/>
          </a:xfrm>
          <a:prstGeom prst="rect">
            <a:avLst/>
          </a:prstGeom>
          <a:noFill/>
          <a:ln>
            <a:noFill/>
          </a:ln>
        </p:spPr>
      </p:pic>
      <p:pic>
        <p:nvPicPr>
          <p:cNvPr id="518" name="Google Shape;518;p61"/>
          <p:cNvPicPr preferRelativeResize="0"/>
          <p:nvPr/>
        </p:nvPicPr>
        <p:blipFill rotWithShape="1">
          <a:blip r:embed="rId10">
            <a:alphaModFix/>
          </a:blip>
          <a:srcRect/>
          <a:stretch/>
        </p:blipFill>
        <p:spPr>
          <a:xfrm>
            <a:off x="4576762" y="4948237"/>
            <a:ext cx="71437" cy="157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6"/>
                                        </p:tgtEl>
                                        <p:attrNameLst>
                                          <p:attrName>style.visibility</p:attrName>
                                        </p:attrNameLst>
                                      </p:cBhvr>
                                      <p:to>
                                        <p:strVal val="visible"/>
                                      </p:to>
                                    </p:set>
                                    <p:animEffect transition="in" filter="fade">
                                      <p:cBhvr>
                                        <p:cTn id="11" dur="1000"/>
                                        <p:tgtEl>
                                          <p:spTgt spid="5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7"/>
                                        </p:tgtEl>
                                        <p:attrNameLst>
                                          <p:attrName>style.visibility</p:attrName>
                                        </p:attrNameLst>
                                      </p:cBhvr>
                                      <p:to>
                                        <p:strVal val="visible"/>
                                      </p:to>
                                    </p:set>
                                    <p:animEffect transition="in" filter="fade">
                                      <p:cBhvr>
                                        <p:cTn id="20" dur="1000"/>
                                        <p:tgtEl>
                                          <p:spTgt spid="5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8"/>
                                        </p:tgtEl>
                                        <p:attrNameLst>
                                          <p:attrName>style.visibility</p:attrName>
                                        </p:attrNameLst>
                                      </p:cBhvr>
                                      <p:to>
                                        <p:strVal val="visible"/>
                                      </p:to>
                                    </p:set>
                                    <p:animEffect transition="in" filter="fade">
                                      <p:cBhvr>
                                        <p:cTn id="29" dur="10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35</a:t>
            </a:fld>
            <a:endParaRPr/>
          </a:p>
        </p:txBody>
      </p:sp>
      <p:sp>
        <p:nvSpPr>
          <p:cNvPr id="525" name="Google Shape;525;p62"/>
          <p:cNvSpPr txBox="1"/>
          <p:nvPr/>
        </p:nvSpPr>
        <p:spPr>
          <a:xfrm>
            <a:off x="76200" y="696912"/>
            <a:ext cx="8839200" cy="26781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3.12 shows a nonperiodic composite signal. It can be the signal created by a microphone or a telephone set when a word or two is pronounced. In this case, the composite signal cannot be periodic, because that implies that we are repeating the same word or words with exactly the same tone.</a:t>
            </a:r>
            <a:endParaRPr/>
          </a:p>
        </p:txBody>
      </p:sp>
      <p:grpSp>
        <p:nvGrpSpPr>
          <p:cNvPr id="526" name="Google Shape;526;p62"/>
          <p:cNvGrpSpPr/>
          <p:nvPr/>
        </p:nvGrpSpPr>
        <p:grpSpPr>
          <a:xfrm>
            <a:off x="0" y="0"/>
            <a:ext cx="9144000" cy="609600"/>
            <a:chOff x="0" y="2448"/>
            <a:chExt cx="5760" cy="384"/>
          </a:xfrm>
        </p:grpSpPr>
        <p:sp>
          <p:nvSpPr>
            <p:cNvPr id="527" name="Google Shape;527;p6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8" name="Google Shape;528;p62"/>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3.9</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36</a:t>
            </a:fld>
            <a:endParaRPr/>
          </a:p>
        </p:txBody>
      </p:sp>
      <p:sp>
        <p:nvSpPr>
          <p:cNvPr id="535" name="Google Shape;535;p6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3.12:  </a:t>
            </a:r>
            <a:r>
              <a:rPr lang="en-US" sz="2000" b="1" i="1" u="none">
                <a:solidFill>
                  <a:schemeClr val="dk1"/>
                </a:solidFill>
                <a:latin typeface="Times"/>
                <a:ea typeface="Times"/>
                <a:cs typeface="Times"/>
                <a:sym typeface="Times"/>
              </a:rPr>
              <a:t>Time and frequency domain of a non-periodic signal</a:t>
            </a:r>
            <a:endParaRPr/>
          </a:p>
        </p:txBody>
      </p:sp>
      <p:pic>
        <p:nvPicPr>
          <p:cNvPr id="536" name="Google Shape;536;p63"/>
          <p:cNvPicPr preferRelativeResize="0"/>
          <p:nvPr/>
        </p:nvPicPr>
        <p:blipFill rotWithShape="1">
          <a:blip r:embed="rId3">
            <a:alphaModFix/>
          </a:blip>
          <a:srcRect/>
          <a:stretch/>
        </p:blipFill>
        <p:spPr>
          <a:xfrm>
            <a:off x="4335462" y="3616325"/>
            <a:ext cx="4579937" cy="2784475"/>
          </a:xfrm>
          <a:prstGeom prst="rect">
            <a:avLst/>
          </a:prstGeom>
          <a:noFill/>
          <a:ln>
            <a:noFill/>
          </a:ln>
        </p:spPr>
      </p:pic>
      <p:pic>
        <p:nvPicPr>
          <p:cNvPr id="537" name="Google Shape;537;p63"/>
          <p:cNvPicPr preferRelativeResize="0"/>
          <p:nvPr/>
        </p:nvPicPr>
        <p:blipFill rotWithShape="1">
          <a:blip r:embed="rId4">
            <a:alphaModFix/>
          </a:blip>
          <a:srcRect/>
          <a:stretch/>
        </p:blipFill>
        <p:spPr>
          <a:xfrm>
            <a:off x="533400" y="685800"/>
            <a:ext cx="3908425" cy="27574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37</a:t>
            </a:fld>
            <a:endParaRPr/>
          </a:p>
        </p:txBody>
      </p:sp>
      <p:sp>
        <p:nvSpPr>
          <p:cNvPr id="544" name="Google Shape;544;p6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5" name="Google Shape;545;p6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6" name="Google Shape;546;p6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7" name="Google Shape;547;p6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8" name="Google Shape;548;p6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9" name="Google Shape;549;p6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0" name="Google Shape;550;p6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1" name="Google Shape;551;p64"/>
          <p:cNvSpPr txBox="1"/>
          <p:nvPr/>
        </p:nvSpPr>
        <p:spPr>
          <a:xfrm>
            <a:off x="1143000" y="0"/>
            <a:ext cx="34163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3.2.6  Bandwidth</a:t>
            </a:r>
            <a:endParaRPr/>
          </a:p>
        </p:txBody>
      </p:sp>
      <p:sp>
        <p:nvSpPr>
          <p:cNvPr id="552" name="Google Shape;552;p64"/>
          <p:cNvSpPr txBox="1"/>
          <p:nvPr/>
        </p:nvSpPr>
        <p:spPr>
          <a:xfrm>
            <a:off x="381000" y="1293812"/>
            <a:ext cx="7924800" cy="22463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range of frequencies contained in a composite signal is its bandwidth. </a:t>
            </a:r>
            <a:r>
              <a:rPr lang="en-US" sz="2800" b="1" i="1" u="none" dirty="0">
                <a:solidFill>
                  <a:schemeClr val="dk1"/>
                </a:solidFill>
                <a:latin typeface="Times New Roman"/>
                <a:ea typeface="Times New Roman"/>
                <a:cs typeface="Times New Roman"/>
                <a:sym typeface="Times New Roman"/>
              </a:rPr>
              <a:t>The bandwidth is normally a difference between two numbers. For example, if a composite signal contains frequencies between 1000 and 5000, its bandwidth is 5000 − 1000, or 4000.</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38</a:t>
            </a:fld>
            <a:endParaRPr/>
          </a:p>
        </p:txBody>
      </p:sp>
      <p:sp>
        <p:nvSpPr>
          <p:cNvPr id="559" name="Google Shape;559;p65"/>
          <p:cNvSpPr txBox="1"/>
          <p:nvPr/>
        </p:nvSpPr>
        <p:spPr>
          <a:xfrm>
            <a:off x="150812" y="42862"/>
            <a:ext cx="8688387"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3.13:  </a:t>
            </a:r>
            <a:r>
              <a:rPr lang="en-US" sz="2000" b="1" i="1" u="none">
                <a:solidFill>
                  <a:schemeClr val="dk1"/>
                </a:solidFill>
                <a:latin typeface="Times"/>
                <a:ea typeface="Times"/>
                <a:cs typeface="Times"/>
                <a:sym typeface="Times"/>
              </a:rPr>
              <a:t>The bandwidth of periodic and nonperiodic composite </a:t>
            </a:r>
            <a:endParaRPr/>
          </a:p>
          <a:p>
            <a:pPr marL="0" marR="0" lvl="0" indent="0" algn="l" rtl="0">
              <a:lnSpc>
                <a:spcPct val="100000"/>
              </a:lnSpc>
              <a:spcBef>
                <a:spcPts val="0"/>
              </a:spcBef>
              <a:spcAft>
                <a:spcPts val="0"/>
              </a:spcAft>
              <a:buClr>
                <a:schemeClr val="dk1"/>
              </a:buClr>
              <a:buSzPts val="2000"/>
              <a:buFont typeface="Times"/>
              <a:buNone/>
            </a:pPr>
            <a:r>
              <a:rPr lang="en-US" sz="2000" b="1" i="1" u="none">
                <a:solidFill>
                  <a:schemeClr val="dk1"/>
                </a:solidFill>
                <a:latin typeface="Times"/>
                <a:ea typeface="Times"/>
                <a:cs typeface="Times"/>
                <a:sym typeface="Times"/>
              </a:rPr>
              <a:t>                     signals</a:t>
            </a:r>
            <a:endParaRPr/>
          </a:p>
        </p:txBody>
      </p:sp>
      <p:pic>
        <p:nvPicPr>
          <p:cNvPr id="560" name="Google Shape;560;p65"/>
          <p:cNvPicPr preferRelativeResize="0"/>
          <p:nvPr/>
        </p:nvPicPr>
        <p:blipFill rotWithShape="1">
          <a:blip r:embed="rId3">
            <a:alphaModFix/>
          </a:blip>
          <a:srcRect/>
          <a:stretch/>
        </p:blipFill>
        <p:spPr>
          <a:xfrm>
            <a:off x="304800" y="1177925"/>
            <a:ext cx="4538662" cy="2403475"/>
          </a:xfrm>
          <a:prstGeom prst="rect">
            <a:avLst/>
          </a:prstGeom>
          <a:noFill/>
          <a:ln>
            <a:noFill/>
          </a:ln>
        </p:spPr>
      </p:pic>
      <p:pic>
        <p:nvPicPr>
          <p:cNvPr id="561" name="Google Shape;561;p65"/>
          <p:cNvPicPr preferRelativeResize="0"/>
          <p:nvPr/>
        </p:nvPicPr>
        <p:blipFill rotWithShape="1">
          <a:blip r:embed="rId4">
            <a:alphaModFix/>
          </a:blip>
          <a:srcRect/>
          <a:stretch/>
        </p:blipFill>
        <p:spPr>
          <a:xfrm>
            <a:off x="3886200" y="4140200"/>
            <a:ext cx="4508500" cy="233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500"/>
                                        <p:tgtEl>
                                          <p:spTgt spid="5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1"/>
                                        </p:tgtEl>
                                        <p:attrNameLst>
                                          <p:attrName>style.visibility</p:attrName>
                                        </p:attrNameLst>
                                      </p:cBhvr>
                                      <p:to>
                                        <p:strVal val="visible"/>
                                      </p:to>
                                    </p:set>
                                    <p:animEffect transition="in" filter="fade">
                                      <p:cBhvr>
                                        <p:cTn id="12" dur="5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39</a:t>
            </a:fld>
            <a:endParaRPr/>
          </a:p>
        </p:txBody>
      </p:sp>
      <p:sp>
        <p:nvSpPr>
          <p:cNvPr id="568" name="Google Shape;568;p66"/>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If a periodic signal is decomposed into five sine waves with frequencies of 100, 300, 500, 700, and 900 Hz, what is its bandwidth? Draw the spectrum, assuming all components have a maximum amplitude of 10 V.</a:t>
            </a:r>
            <a:endParaRPr/>
          </a:p>
        </p:txBody>
      </p:sp>
      <p:grpSp>
        <p:nvGrpSpPr>
          <p:cNvPr id="569" name="Google Shape;569;p66"/>
          <p:cNvGrpSpPr/>
          <p:nvPr/>
        </p:nvGrpSpPr>
        <p:grpSpPr>
          <a:xfrm>
            <a:off x="0" y="0"/>
            <a:ext cx="9144000" cy="609600"/>
            <a:chOff x="0" y="2448"/>
            <a:chExt cx="5760" cy="384"/>
          </a:xfrm>
        </p:grpSpPr>
        <p:sp>
          <p:nvSpPr>
            <p:cNvPr id="570" name="Google Shape;570;p6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1" name="Google Shape;571;p66"/>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3.10</a:t>
              </a:r>
              <a:endParaRPr/>
            </a:p>
          </p:txBody>
        </p:sp>
      </p:grpSp>
      <p:sp>
        <p:nvSpPr>
          <p:cNvPr id="572" name="Google Shape;572;p66"/>
          <p:cNvSpPr txBox="1"/>
          <p:nvPr/>
        </p:nvSpPr>
        <p:spPr>
          <a:xfrm>
            <a:off x="76200" y="2743200"/>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Let f</a:t>
            </a:r>
            <a:r>
              <a:rPr lang="en-US" sz="2800" b="0" i="0" u="none" baseline="-25000">
                <a:solidFill>
                  <a:schemeClr val="dk1"/>
                </a:solidFill>
                <a:latin typeface="Times New Roman"/>
                <a:ea typeface="Times New Roman"/>
                <a:cs typeface="Times New Roman"/>
                <a:sym typeface="Times New Roman"/>
              </a:rPr>
              <a:t>h</a:t>
            </a:r>
            <a:r>
              <a:rPr lang="en-US" sz="2800" b="0" i="0" u="none">
                <a:solidFill>
                  <a:schemeClr val="dk1"/>
                </a:solidFill>
                <a:latin typeface="Times New Roman"/>
                <a:ea typeface="Times New Roman"/>
                <a:cs typeface="Times New Roman"/>
                <a:sym typeface="Times New Roman"/>
              </a:rPr>
              <a:t> be the highest frequency, f</a:t>
            </a:r>
            <a:r>
              <a:rPr lang="en-US" sz="2800" b="0" i="0" u="none" baseline="-25000">
                <a:solidFill>
                  <a:schemeClr val="dk1"/>
                </a:solidFill>
                <a:latin typeface="Times New Roman"/>
                <a:ea typeface="Times New Roman"/>
                <a:cs typeface="Times New Roman"/>
                <a:sym typeface="Times New Roman"/>
              </a:rPr>
              <a:t>l</a:t>
            </a:r>
            <a:r>
              <a:rPr lang="en-US" sz="2800" b="0" i="0" u="none">
                <a:solidFill>
                  <a:schemeClr val="dk1"/>
                </a:solidFill>
                <a:latin typeface="Times New Roman"/>
                <a:ea typeface="Times New Roman"/>
                <a:cs typeface="Times New Roman"/>
                <a:sym typeface="Times New Roman"/>
              </a:rPr>
              <a:t> the lowest frequency, and B the bandwidth. Then</a:t>
            </a:r>
            <a:endParaRPr/>
          </a:p>
        </p:txBody>
      </p:sp>
      <p:pic>
        <p:nvPicPr>
          <p:cNvPr id="573" name="Google Shape;573;p66"/>
          <p:cNvPicPr preferRelativeResize="0"/>
          <p:nvPr/>
        </p:nvPicPr>
        <p:blipFill rotWithShape="1">
          <a:blip r:embed="rId3">
            <a:alphaModFix/>
          </a:blip>
          <a:srcRect/>
          <a:stretch/>
        </p:blipFill>
        <p:spPr>
          <a:xfrm>
            <a:off x="2500312" y="4486275"/>
            <a:ext cx="4143375" cy="69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3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2" name="Google Shape;162;p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3" name="Google Shape;163;p3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4" name="Google Shape;164;p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5" name="Google Shape;165;p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6" name="Google Shape;166;p3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7" name="Google Shape;167;p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8" name="Google Shape;168;p31"/>
          <p:cNvSpPr txBox="1"/>
          <p:nvPr/>
        </p:nvSpPr>
        <p:spPr>
          <a:xfrm>
            <a:off x="1066800" y="-76200"/>
            <a:ext cx="73152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3: Objective (</a:t>
            </a:r>
            <a:r>
              <a:rPr lang="en-US" sz="3600" b="1" i="1" u="none">
                <a:solidFill>
                  <a:srgbClr val="FF0000"/>
                </a:solidFill>
                <a:latin typeface="Arial"/>
                <a:ea typeface="Arial"/>
                <a:cs typeface="Arial"/>
                <a:sym typeface="Arial"/>
              </a:rPr>
              <a:t>continued</a:t>
            </a:r>
            <a:r>
              <a:rPr lang="en-US" sz="3600" b="1" i="0" u="none">
                <a:solidFill>
                  <a:srgbClr val="FF0000"/>
                </a:solidFill>
                <a:latin typeface="Arial"/>
                <a:ea typeface="Arial"/>
                <a:cs typeface="Arial"/>
                <a:sym typeface="Arial"/>
              </a:rPr>
              <a:t>)</a:t>
            </a:r>
            <a:endParaRPr/>
          </a:p>
        </p:txBody>
      </p:sp>
      <p:sp>
        <p:nvSpPr>
          <p:cNvPr id="169" name="Google Shape;169;p31"/>
          <p:cNvSpPr txBox="1"/>
          <p:nvPr/>
        </p:nvSpPr>
        <p:spPr>
          <a:xfrm>
            <a:off x="98425" y="1143000"/>
            <a:ext cx="8686800" cy="1295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fourth section is devoted to transmission impairment. The section shows how attenuation, distortion, and noise can impair a signal.</a:t>
            </a:r>
            <a:endParaRPr/>
          </a:p>
        </p:txBody>
      </p:sp>
      <p:sp>
        <p:nvSpPr>
          <p:cNvPr id="170" name="Google Shape;170;p31"/>
          <p:cNvSpPr txBox="1"/>
          <p:nvPr/>
        </p:nvSpPr>
        <p:spPr>
          <a:xfrm>
            <a:off x="98425" y="2705100"/>
            <a:ext cx="8686800" cy="1295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fifth section discusses the data rate limit: how many bits per second we can send with the available channel. The data rates of noiseless and noisy channels are examined and compared.</a:t>
            </a:r>
            <a:endParaRPr/>
          </a:p>
        </p:txBody>
      </p:sp>
      <p:sp>
        <p:nvSpPr>
          <p:cNvPr id="171" name="Google Shape;171;p31"/>
          <p:cNvSpPr txBox="1"/>
          <p:nvPr/>
        </p:nvSpPr>
        <p:spPr>
          <a:xfrm>
            <a:off x="98425" y="4267200"/>
            <a:ext cx="8686800" cy="1295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sixth section discusses the performance of data transmission. Several channel measurements are examined including bandwidth, throughput, latency, and jitter. Performance is an issue that is revisited in several future chapters.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 calcmode="lin" valueType="num">
                                      <p:cBhvr additive="base">
                                        <p:cTn id="7" dur="1000"/>
                                        <p:tgtEl>
                                          <p:spTgt spid="169">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69">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70">
                                            <p:txEl>
                                              <p:pRg st="0" end="0"/>
                                            </p:txEl>
                                          </p:spTgt>
                                        </p:tgtEl>
                                        <p:attrNameLst>
                                          <p:attrName>style.visibility</p:attrName>
                                        </p:attrNameLst>
                                      </p:cBhvr>
                                      <p:to>
                                        <p:strVal val="visible"/>
                                      </p:to>
                                    </p:set>
                                    <p:anim calcmode="lin" valueType="num">
                                      <p:cBhvr additive="base">
                                        <p:cTn id="13" dur="1000"/>
                                        <p:tgtEl>
                                          <p:spTgt spid="170">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70">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71">
                                            <p:txEl>
                                              <p:pRg st="0" end="0"/>
                                            </p:txEl>
                                          </p:spTgt>
                                        </p:tgtEl>
                                        <p:attrNameLst>
                                          <p:attrName>style.visibility</p:attrName>
                                        </p:attrNameLst>
                                      </p:cBhvr>
                                      <p:to>
                                        <p:strVal val="visible"/>
                                      </p:to>
                                    </p:set>
                                    <p:anim calcmode="lin" valueType="num">
                                      <p:cBhvr additive="base">
                                        <p:cTn id="19" dur="1000"/>
                                        <p:tgtEl>
                                          <p:spTgt spid="171">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171">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40</a:t>
            </a:fld>
            <a:endParaRPr/>
          </a:p>
        </p:txBody>
      </p:sp>
      <p:sp>
        <p:nvSpPr>
          <p:cNvPr id="580" name="Google Shape;580;p6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3.14:  </a:t>
            </a:r>
            <a:r>
              <a:rPr lang="en-US" sz="2000" b="1" i="1" u="none">
                <a:solidFill>
                  <a:schemeClr val="dk1"/>
                </a:solidFill>
                <a:latin typeface="Times"/>
                <a:ea typeface="Times"/>
                <a:cs typeface="Times"/>
                <a:sym typeface="Times"/>
              </a:rPr>
              <a:t>The bandwidth for example 3.10</a:t>
            </a:r>
            <a:endParaRPr/>
          </a:p>
        </p:txBody>
      </p:sp>
      <p:pic>
        <p:nvPicPr>
          <p:cNvPr id="581" name="Google Shape;581;p67"/>
          <p:cNvPicPr preferRelativeResize="0"/>
          <p:nvPr/>
        </p:nvPicPr>
        <p:blipFill rotWithShape="1">
          <a:blip r:embed="rId3">
            <a:alphaModFix/>
          </a:blip>
          <a:srcRect/>
          <a:stretch/>
        </p:blipFill>
        <p:spPr>
          <a:xfrm>
            <a:off x="695325" y="2397125"/>
            <a:ext cx="6924675" cy="1042987"/>
          </a:xfrm>
          <a:prstGeom prst="rect">
            <a:avLst/>
          </a:prstGeom>
          <a:noFill/>
          <a:ln>
            <a:noFill/>
          </a:ln>
        </p:spPr>
      </p:pic>
      <p:pic>
        <p:nvPicPr>
          <p:cNvPr id="582" name="Google Shape;582;p67"/>
          <p:cNvPicPr preferRelativeResize="0"/>
          <p:nvPr/>
        </p:nvPicPr>
        <p:blipFill rotWithShape="1">
          <a:blip r:embed="rId4">
            <a:alphaModFix/>
          </a:blip>
          <a:srcRect/>
          <a:stretch/>
        </p:blipFill>
        <p:spPr>
          <a:xfrm>
            <a:off x="2198687" y="3727450"/>
            <a:ext cx="3897312" cy="539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2250"/>
                                        <p:tgtEl>
                                          <p:spTgt spid="5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2"/>
                                        </p:tgtEl>
                                        <p:attrNameLst>
                                          <p:attrName>style.visibility</p:attrName>
                                        </p:attrNameLst>
                                      </p:cBhvr>
                                      <p:to>
                                        <p:strVal val="visible"/>
                                      </p:to>
                                    </p:set>
                                    <p:animEffect transition="in" filter="fade">
                                      <p:cBhvr>
                                        <p:cTn id="12" dur="2000"/>
                                        <p:tgtEl>
                                          <p:spTgt spid="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41</a:t>
            </a:fld>
            <a:endParaRPr/>
          </a:p>
        </p:txBody>
      </p:sp>
      <p:sp>
        <p:nvSpPr>
          <p:cNvPr id="589" name="Google Shape;589;p68"/>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periodic signal has a bandwidth of 20 Hz. The highest frequency is 60 Hz. What is the lowest frequency? Draw the spectrum if the signal contains all frequencies of the same amplitude.</a:t>
            </a:r>
            <a:endParaRPr/>
          </a:p>
        </p:txBody>
      </p:sp>
      <p:grpSp>
        <p:nvGrpSpPr>
          <p:cNvPr id="590" name="Google Shape;590;p68"/>
          <p:cNvGrpSpPr/>
          <p:nvPr/>
        </p:nvGrpSpPr>
        <p:grpSpPr>
          <a:xfrm>
            <a:off x="0" y="0"/>
            <a:ext cx="9144000" cy="609600"/>
            <a:chOff x="0" y="2448"/>
            <a:chExt cx="5760" cy="384"/>
          </a:xfrm>
        </p:grpSpPr>
        <p:sp>
          <p:nvSpPr>
            <p:cNvPr id="591" name="Google Shape;591;p6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92" name="Google Shape;592;p68"/>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3.11</a:t>
              </a:r>
              <a:endParaRPr/>
            </a:p>
          </p:txBody>
        </p:sp>
      </p:grpSp>
      <p:sp>
        <p:nvSpPr>
          <p:cNvPr id="593" name="Google Shape;593;p68"/>
          <p:cNvSpPr txBox="1"/>
          <p:nvPr/>
        </p:nvSpPr>
        <p:spPr>
          <a:xfrm>
            <a:off x="88900" y="2514600"/>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Let f</a:t>
            </a:r>
            <a:r>
              <a:rPr lang="en-US" sz="2800" b="0" i="0" u="none" baseline="-25000">
                <a:solidFill>
                  <a:schemeClr val="dk1"/>
                </a:solidFill>
                <a:latin typeface="Times New Roman"/>
                <a:ea typeface="Times New Roman"/>
                <a:cs typeface="Times New Roman"/>
                <a:sym typeface="Times New Roman"/>
              </a:rPr>
              <a:t>h</a:t>
            </a:r>
            <a:r>
              <a:rPr lang="en-US" sz="2800" b="0" i="0" u="none">
                <a:solidFill>
                  <a:schemeClr val="dk1"/>
                </a:solidFill>
                <a:latin typeface="Times New Roman"/>
                <a:ea typeface="Times New Roman"/>
                <a:cs typeface="Times New Roman"/>
                <a:sym typeface="Times New Roman"/>
              </a:rPr>
              <a:t> be the highest frequency, f</a:t>
            </a:r>
            <a:r>
              <a:rPr lang="en-US" sz="2800" b="0" i="0" u="none" baseline="-25000">
                <a:solidFill>
                  <a:schemeClr val="dk1"/>
                </a:solidFill>
                <a:latin typeface="Times New Roman"/>
                <a:ea typeface="Times New Roman"/>
                <a:cs typeface="Times New Roman"/>
                <a:sym typeface="Times New Roman"/>
              </a:rPr>
              <a:t>l</a:t>
            </a:r>
            <a:r>
              <a:rPr lang="en-US" sz="2800" b="0" i="0" u="none">
                <a:solidFill>
                  <a:schemeClr val="dk1"/>
                </a:solidFill>
                <a:latin typeface="Times New Roman"/>
                <a:ea typeface="Times New Roman"/>
                <a:cs typeface="Times New Roman"/>
                <a:sym typeface="Times New Roman"/>
              </a:rPr>
              <a:t> the lowest frequency, and B the bandwidth. Then</a:t>
            </a:r>
            <a:endParaRPr/>
          </a:p>
        </p:txBody>
      </p:sp>
      <p:sp>
        <p:nvSpPr>
          <p:cNvPr id="594" name="Google Shape;594;p68"/>
          <p:cNvSpPr txBox="1"/>
          <p:nvPr/>
        </p:nvSpPr>
        <p:spPr>
          <a:xfrm>
            <a:off x="76200" y="47879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spectrum contains all integer frequencies. We show this by a series of spikes (see Figure 3.15).</a:t>
            </a:r>
            <a:endParaRPr/>
          </a:p>
        </p:txBody>
      </p:sp>
      <p:pic>
        <p:nvPicPr>
          <p:cNvPr id="595" name="Google Shape;595;p68"/>
          <p:cNvPicPr preferRelativeResize="0"/>
          <p:nvPr/>
        </p:nvPicPr>
        <p:blipFill rotWithShape="1">
          <a:blip r:embed="rId3">
            <a:alphaModFix/>
          </a:blip>
          <a:srcRect/>
          <a:stretch/>
        </p:blipFill>
        <p:spPr>
          <a:xfrm>
            <a:off x="895350" y="4114800"/>
            <a:ext cx="7353300" cy="590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42</a:t>
            </a:fld>
            <a:endParaRPr/>
          </a:p>
        </p:txBody>
      </p:sp>
      <p:sp>
        <p:nvSpPr>
          <p:cNvPr id="602" name="Google Shape;602;p69"/>
          <p:cNvSpPr txBox="1"/>
          <p:nvPr/>
        </p:nvSpPr>
        <p:spPr>
          <a:xfrm>
            <a:off x="152400" y="-20637"/>
            <a:ext cx="81534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3.15:  </a:t>
            </a:r>
            <a:r>
              <a:rPr lang="en-US" sz="2000" b="1" i="1" u="none">
                <a:solidFill>
                  <a:schemeClr val="dk1"/>
                </a:solidFill>
                <a:latin typeface="Times"/>
                <a:ea typeface="Times"/>
                <a:cs typeface="Times"/>
                <a:sym typeface="Times"/>
              </a:rPr>
              <a:t>The bandwidth for example 3.11</a:t>
            </a:r>
            <a:endParaRPr/>
          </a:p>
          <a:p>
            <a:pPr marL="0" marR="0" lvl="0" indent="0" algn="l" rtl="0">
              <a:lnSpc>
                <a:spcPct val="100000"/>
              </a:lnSpc>
              <a:spcBef>
                <a:spcPts val="0"/>
              </a:spcBef>
              <a:spcAft>
                <a:spcPts val="0"/>
              </a:spcAft>
              <a:buNone/>
            </a:pPr>
            <a:endParaRPr sz="2000" b="1" i="1" u="none">
              <a:solidFill>
                <a:schemeClr val="dk1"/>
              </a:solidFill>
              <a:latin typeface="Times"/>
              <a:ea typeface="Times"/>
              <a:cs typeface="Times"/>
              <a:sym typeface="Times"/>
            </a:endParaRPr>
          </a:p>
        </p:txBody>
      </p:sp>
      <p:pic>
        <p:nvPicPr>
          <p:cNvPr id="603" name="Google Shape;603;p69"/>
          <p:cNvPicPr preferRelativeResize="0"/>
          <p:nvPr/>
        </p:nvPicPr>
        <p:blipFill rotWithShape="1">
          <a:blip r:embed="rId3">
            <a:alphaModFix/>
          </a:blip>
          <a:srcRect/>
          <a:stretch/>
        </p:blipFill>
        <p:spPr>
          <a:xfrm>
            <a:off x="304800" y="2514600"/>
            <a:ext cx="8466137" cy="1293812"/>
          </a:xfrm>
          <a:prstGeom prst="rect">
            <a:avLst/>
          </a:prstGeom>
          <a:noFill/>
          <a:ln>
            <a:noFill/>
          </a:ln>
        </p:spPr>
      </p:pic>
      <p:pic>
        <p:nvPicPr>
          <p:cNvPr id="604" name="Google Shape;604;p69"/>
          <p:cNvPicPr preferRelativeResize="0"/>
          <p:nvPr/>
        </p:nvPicPr>
        <p:blipFill rotWithShape="1">
          <a:blip r:embed="rId4">
            <a:alphaModFix/>
          </a:blip>
          <a:srcRect/>
          <a:stretch/>
        </p:blipFill>
        <p:spPr>
          <a:xfrm>
            <a:off x="1143000" y="4000500"/>
            <a:ext cx="5781675" cy="495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04"/>
                                        </p:tgtEl>
                                        <p:attrNameLst>
                                          <p:attrName>style.visibility</p:attrName>
                                        </p:attrNameLst>
                                      </p:cBhvr>
                                      <p:to>
                                        <p:strVal val="visible"/>
                                      </p:to>
                                    </p:set>
                                    <p:animEffect transition="in" filter="fade">
                                      <p:cBhvr>
                                        <p:cTn id="11" dur="20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43</a:t>
            </a:fld>
            <a:endParaRPr/>
          </a:p>
        </p:txBody>
      </p:sp>
      <p:sp>
        <p:nvSpPr>
          <p:cNvPr id="611" name="Google Shape;611;p70"/>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nonperiodic composite signal has a bandwidth of 200 kHz, with a middle frequency of 140 kHz and peak amplitude of 20 V. The two extreme frequencies have an amplitude of 0. Draw the frequency domain of the signal.</a:t>
            </a:r>
            <a:endParaRPr/>
          </a:p>
        </p:txBody>
      </p:sp>
      <p:grpSp>
        <p:nvGrpSpPr>
          <p:cNvPr id="612" name="Google Shape;612;p70"/>
          <p:cNvGrpSpPr/>
          <p:nvPr/>
        </p:nvGrpSpPr>
        <p:grpSpPr>
          <a:xfrm>
            <a:off x="0" y="0"/>
            <a:ext cx="9144000" cy="609600"/>
            <a:chOff x="0" y="2448"/>
            <a:chExt cx="5760" cy="384"/>
          </a:xfrm>
        </p:grpSpPr>
        <p:sp>
          <p:nvSpPr>
            <p:cNvPr id="613" name="Google Shape;613;p7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4" name="Google Shape;614;p70"/>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3.12</a:t>
              </a:r>
              <a:endParaRPr/>
            </a:p>
          </p:txBody>
        </p:sp>
      </p:grpSp>
      <p:sp>
        <p:nvSpPr>
          <p:cNvPr id="615" name="Google Shape;615;p70"/>
          <p:cNvSpPr txBox="1"/>
          <p:nvPr/>
        </p:nvSpPr>
        <p:spPr>
          <a:xfrm>
            <a:off x="76200" y="2597150"/>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The lowest frequency must be at 40 kHz and the highest at 240 kHz. Figure 3.16 shows the frequency domain and the bandwidth.</a:t>
            </a:r>
            <a:endParaRPr dirty="0"/>
          </a:p>
        </p:txBody>
      </p:sp>
      <p:sp>
        <p:nvSpPr>
          <p:cNvPr id="2" name="TextBox 1"/>
          <p:cNvSpPr txBox="1"/>
          <p:nvPr/>
        </p:nvSpPr>
        <p:spPr>
          <a:xfrm>
            <a:off x="0" y="4868416"/>
            <a:ext cx="8303876" cy="1077218"/>
          </a:xfrm>
          <a:prstGeom prst="rect">
            <a:avLst/>
          </a:prstGeom>
          <a:no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Lower frequency=140-200/2=140-100=40HZ</a:t>
            </a:r>
          </a:p>
          <a:p>
            <a:r>
              <a:rPr lang="en-US" sz="3200" dirty="0" smtClean="0">
                <a:latin typeface="Times New Roman" panose="02020603050405020304" pitchFamily="18" charset="0"/>
                <a:cs typeface="Times New Roman" panose="02020603050405020304" pitchFamily="18" charset="0"/>
              </a:rPr>
              <a:t>Highest frequency=140+200/2=140+100=240HZ</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44</a:t>
            </a:fld>
            <a:endParaRPr/>
          </a:p>
        </p:txBody>
      </p:sp>
      <p:sp>
        <p:nvSpPr>
          <p:cNvPr id="622" name="Google Shape;622;p71"/>
          <p:cNvSpPr txBox="1"/>
          <p:nvPr/>
        </p:nvSpPr>
        <p:spPr>
          <a:xfrm>
            <a:off x="152400" y="-20637"/>
            <a:ext cx="81534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3.16:  </a:t>
            </a:r>
            <a:r>
              <a:rPr lang="en-US" sz="2000" b="1" i="1" u="none">
                <a:solidFill>
                  <a:schemeClr val="dk1"/>
                </a:solidFill>
                <a:latin typeface="Times"/>
                <a:ea typeface="Times"/>
                <a:cs typeface="Times"/>
                <a:sym typeface="Times"/>
              </a:rPr>
              <a:t>The bandwidth for example 3.12</a:t>
            </a:r>
            <a:endParaRPr/>
          </a:p>
          <a:p>
            <a:pPr marL="0" marR="0" lvl="0" indent="0" algn="l" rtl="0">
              <a:lnSpc>
                <a:spcPct val="100000"/>
              </a:lnSpc>
              <a:spcBef>
                <a:spcPts val="0"/>
              </a:spcBef>
              <a:spcAft>
                <a:spcPts val="0"/>
              </a:spcAft>
              <a:buNone/>
            </a:pPr>
            <a:endParaRPr sz="2000" b="1" i="1" u="none">
              <a:solidFill>
                <a:schemeClr val="dk1"/>
              </a:solidFill>
              <a:latin typeface="Times"/>
              <a:ea typeface="Times"/>
              <a:cs typeface="Times"/>
              <a:sym typeface="Times"/>
            </a:endParaRPr>
          </a:p>
        </p:txBody>
      </p:sp>
      <p:pic>
        <p:nvPicPr>
          <p:cNvPr id="623" name="Google Shape;623;p71"/>
          <p:cNvPicPr preferRelativeResize="0"/>
          <p:nvPr/>
        </p:nvPicPr>
        <p:blipFill rotWithShape="1">
          <a:blip r:embed="rId3">
            <a:alphaModFix/>
          </a:blip>
          <a:srcRect/>
          <a:stretch/>
        </p:blipFill>
        <p:spPr>
          <a:xfrm>
            <a:off x="228600" y="2813050"/>
            <a:ext cx="8610600" cy="1911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500"/>
                                        <p:tgtEl>
                                          <p:spTgt spid="623"/>
                                        </p:tgtEl>
                                        <p:attrNameLst>
                                          <p:attrName>ppt_w</p:attrName>
                                        </p:attrNameLst>
                                      </p:cBhvr>
                                      <p:tavLst>
                                        <p:tav tm="0">
                                          <p:val>
                                            <p:strVal val="0"/>
                                          </p:val>
                                        </p:tav>
                                        <p:tav tm="100000">
                                          <p:val>
                                            <p:strVal val="#ppt_w"/>
                                          </p:val>
                                        </p:tav>
                                      </p:tavLst>
                                    </p:anim>
                                    <p:anim calcmode="lin" valueType="num">
                                      <p:cBhvr additive="base">
                                        <p:cTn id="8" dur="500"/>
                                        <p:tgtEl>
                                          <p:spTgt spid="6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45</a:t>
            </a:fld>
            <a:endParaRPr/>
          </a:p>
        </p:txBody>
      </p:sp>
      <p:sp>
        <p:nvSpPr>
          <p:cNvPr id="630" name="Google Shape;630;p72"/>
          <p:cNvSpPr txBox="1"/>
          <p:nvPr/>
        </p:nvSpPr>
        <p:spPr>
          <a:xfrm>
            <a:off x="76200" y="696912"/>
            <a:ext cx="8839200" cy="26781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example of a nonperiodic composite signal is the signal propagated by an AM radio station. In the United States, each AM radio station is assigned a 10-kHz bandwidth. The total bandwidth dedicated to AM radio ranges from 530 to 1700 kHz. We will show the rationale behind this 10-kHz bandwidth in Chapter 5..</a:t>
            </a:r>
            <a:endParaRPr/>
          </a:p>
        </p:txBody>
      </p:sp>
      <p:grpSp>
        <p:nvGrpSpPr>
          <p:cNvPr id="631" name="Google Shape;631;p72"/>
          <p:cNvGrpSpPr/>
          <p:nvPr/>
        </p:nvGrpSpPr>
        <p:grpSpPr>
          <a:xfrm>
            <a:off x="0" y="0"/>
            <a:ext cx="9144000" cy="609600"/>
            <a:chOff x="0" y="2448"/>
            <a:chExt cx="5760" cy="384"/>
          </a:xfrm>
        </p:grpSpPr>
        <p:sp>
          <p:nvSpPr>
            <p:cNvPr id="632" name="Google Shape;632;p7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3" name="Google Shape;633;p72"/>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3.13</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7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46</a:t>
            </a:fld>
            <a:endParaRPr/>
          </a:p>
        </p:txBody>
      </p:sp>
      <p:sp>
        <p:nvSpPr>
          <p:cNvPr id="640" name="Google Shape;640;p73"/>
          <p:cNvSpPr txBox="1"/>
          <p:nvPr/>
        </p:nvSpPr>
        <p:spPr>
          <a:xfrm>
            <a:off x="76200" y="696912"/>
            <a:ext cx="8839200" cy="26781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Another example of a nonperiodic composite signal is the signal propagated by an FM radio station. In the United States, each FM radio station is assigned a 200-kHz bandwidth. The total bandwidth dedicated to FM radio ranges from 88 to 108 MHz. We will show the rationale behind this 200-kHz bandwidth in Chapter 5.</a:t>
            </a:r>
            <a:endParaRPr/>
          </a:p>
        </p:txBody>
      </p:sp>
      <p:grpSp>
        <p:nvGrpSpPr>
          <p:cNvPr id="641" name="Google Shape;641;p73"/>
          <p:cNvGrpSpPr/>
          <p:nvPr/>
        </p:nvGrpSpPr>
        <p:grpSpPr>
          <a:xfrm>
            <a:off x="0" y="0"/>
            <a:ext cx="9144000" cy="609600"/>
            <a:chOff x="0" y="2448"/>
            <a:chExt cx="5760" cy="384"/>
          </a:xfrm>
        </p:grpSpPr>
        <p:sp>
          <p:nvSpPr>
            <p:cNvPr id="642" name="Google Shape;642;p7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43" name="Google Shape;643;p73"/>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3.14</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47</a:t>
            </a:fld>
            <a:endParaRPr/>
          </a:p>
        </p:txBody>
      </p:sp>
      <p:sp>
        <p:nvSpPr>
          <p:cNvPr id="650" name="Google Shape;650;p74"/>
          <p:cNvSpPr txBox="1"/>
          <p:nvPr/>
        </p:nvSpPr>
        <p:spPr>
          <a:xfrm>
            <a:off x="76200" y="696912"/>
            <a:ext cx="8839200" cy="56943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Another example of a nonperiodic composite signal is the signal received by an old-fashioned analog black-and-white TV. A TV screen is made up of pixels (picture elements) with each pixel being either white or black. The screen is scanned 30 times per second. If we assume a resolution of 525 × 700 (525 vertical lines and 700 horizontal lines), which is a ratio of 3:4, we have 367,500 pixels per screen. If we scan the screen 30 times per second, this is 367,500 × 30 = 11,025,000 pixels per second. The worst-case scenario is alternating black and white pixels. In this case, we need to represent one color by the minimum amplitude and the other color by the maximum amplitude. We can send 2 pixels per cycle. </a:t>
            </a:r>
            <a:endParaRPr/>
          </a:p>
        </p:txBody>
      </p:sp>
      <p:grpSp>
        <p:nvGrpSpPr>
          <p:cNvPr id="651" name="Google Shape;651;p74"/>
          <p:cNvGrpSpPr/>
          <p:nvPr/>
        </p:nvGrpSpPr>
        <p:grpSpPr>
          <a:xfrm>
            <a:off x="0" y="0"/>
            <a:ext cx="9144000" cy="609600"/>
            <a:chOff x="0" y="2448"/>
            <a:chExt cx="5760" cy="384"/>
          </a:xfrm>
        </p:grpSpPr>
        <p:sp>
          <p:nvSpPr>
            <p:cNvPr id="652" name="Google Shape;652;p7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3" name="Google Shape;653;p74"/>
            <p:cNvSpPr txBox="1"/>
            <p:nvPr/>
          </p:nvSpPr>
          <p:spPr>
            <a:xfrm>
              <a:off x="0" y="2448"/>
              <a:ext cx="195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3.15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48</a:t>
            </a:fld>
            <a:endParaRPr/>
          </a:p>
        </p:txBody>
      </p:sp>
      <p:sp>
        <p:nvSpPr>
          <p:cNvPr id="660" name="Google Shape;660;p75"/>
          <p:cNvSpPr txBox="1"/>
          <p:nvPr/>
        </p:nvSpPr>
        <p:spPr>
          <a:xfrm>
            <a:off x="76200" y="696912"/>
            <a:ext cx="8839200" cy="3970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Therefore, we need 11,025,000 / 2 = 5,512,500 cycles per second, or Hz. The bandwidth needed is 5.5124 MHz. This worst-case scenario has such a low probability of occurrence that the assumption is that we need only 70 percent of this bandwidth, which is 3.85 MHz. Since audio and synchronization signals are also needed, a 4-MHz bandwidth has been set aside for each black and white TV channel. An analog color TV channel has a 6-MHz bandwidth.</a:t>
            </a:r>
            <a:endParaRPr/>
          </a:p>
        </p:txBody>
      </p:sp>
      <p:grpSp>
        <p:nvGrpSpPr>
          <p:cNvPr id="661" name="Google Shape;661;p75"/>
          <p:cNvGrpSpPr/>
          <p:nvPr/>
        </p:nvGrpSpPr>
        <p:grpSpPr>
          <a:xfrm>
            <a:off x="0" y="0"/>
            <a:ext cx="9144000" cy="609600"/>
            <a:chOff x="0" y="2448"/>
            <a:chExt cx="5760" cy="384"/>
          </a:xfrm>
        </p:grpSpPr>
        <p:sp>
          <p:nvSpPr>
            <p:cNvPr id="662" name="Google Shape;662;p7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3" name="Google Shape;663;p75"/>
            <p:cNvSpPr txBox="1"/>
            <p:nvPr/>
          </p:nvSpPr>
          <p:spPr>
            <a:xfrm>
              <a:off x="0" y="2448"/>
              <a:ext cx="3481"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3.15 (continued)</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49</a:t>
            </a:fld>
            <a:endParaRPr/>
          </a:p>
        </p:txBody>
      </p:sp>
      <p:sp>
        <p:nvSpPr>
          <p:cNvPr id="670" name="Google Shape;670;p76"/>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1" name="Google Shape;671;p76"/>
          <p:cNvSpPr txBox="1"/>
          <p:nvPr/>
        </p:nvSpPr>
        <p:spPr>
          <a:xfrm>
            <a:off x="228600" y="406400"/>
            <a:ext cx="4672012"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3-3   DIGITAL SIGNALS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672" name="Google Shape;672;p76"/>
          <p:cNvSpPr txBox="1"/>
          <p:nvPr/>
        </p:nvSpPr>
        <p:spPr>
          <a:xfrm>
            <a:off x="228600" y="1677987"/>
            <a:ext cx="8229600"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In addition to being represented by an analog signal, information can also be represented by a digital signal. For example, a 1 can be encoded as a positive voltage and a 0 as zero voltage. </a:t>
            </a:r>
            <a:r>
              <a:rPr lang="en-US" sz="3200" b="1" i="1" u="none" dirty="0">
                <a:solidFill>
                  <a:srgbClr val="00B0F0"/>
                </a:solidFill>
                <a:latin typeface="Times"/>
                <a:ea typeface="Times"/>
                <a:cs typeface="Times"/>
                <a:sym typeface="Times"/>
              </a:rPr>
              <a:t>A digital signal can have more than two levels. In this case, we can send more than 1 bit for each level</a:t>
            </a:r>
            <a:r>
              <a:rPr lang="en-US" sz="3200" b="1" i="1" u="none" dirty="0">
                <a:solidFill>
                  <a:schemeClr val="dk1"/>
                </a:solidFill>
                <a:latin typeface="Times"/>
                <a:ea typeface="Times"/>
                <a:cs typeface="Times"/>
                <a:sym typeface="Times"/>
              </a:rPr>
              <a:t>. Figure 3.17 shows two signals, one with two levels</a:t>
            </a:r>
            <a:endParaRPr dirty="0"/>
          </a:p>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and the other with four.</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a:t>
            </a:fld>
            <a:endParaRPr/>
          </a:p>
        </p:txBody>
      </p:sp>
      <p:sp>
        <p:nvSpPr>
          <p:cNvPr id="178" name="Google Shape;178;p32"/>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9" name="Google Shape;179;p32"/>
          <p:cNvSpPr txBox="1"/>
          <p:nvPr/>
        </p:nvSpPr>
        <p:spPr>
          <a:xfrm>
            <a:off x="228600" y="406400"/>
            <a:ext cx="5199062"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dirty="0">
                <a:solidFill>
                  <a:schemeClr val="dk1"/>
                </a:solidFill>
                <a:latin typeface="Times"/>
                <a:ea typeface="Times"/>
                <a:cs typeface="Times"/>
                <a:sym typeface="Times"/>
              </a:rPr>
              <a:t>3-1   DATA  AND </a:t>
            </a:r>
            <a:r>
              <a:rPr lang="en-US" sz="3200" b="1" i="0" u="none" strike="noStrike" cap="none" dirty="0" smtClean="0">
                <a:solidFill>
                  <a:schemeClr val="dk1"/>
                </a:solidFill>
                <a:latin typeface="Times"/>
                <a:ea typeface="Times"/>
                <a:cs typeface="Times"/>
                <a:sym typeface="Times"/>
              </a:rPr>
              <a:t>SIGNALS</a:t>
            </a:r>
            <a:endParaRPr dirty="0"/>
          </a:p>
          <a:p>
            <a:pPr marL="0" marR="0" lvl="0" indent="0" algn="l" rtl="0">
              <a:lnSpc>
                <a:spcPct val="100000"/>
              </a:lnSpc>
              <a:spcBef>
                <a:spcPts val="0"/>
              </a:spcBef>
              <a:spcAft>
                <a:spcPts val="0"/>
              </a:spcAft>
              <a:buNone/>
            </a:pPr>
            <a:endParaRPr sz="3200" b="1" i="0" u="none" strike="noStrike" cap="none" dirty="0">
              <a:solidFill>
                <a:schemeClr val="dk1"/>
              </a:solidFill>
              <a:latin typeface="Times"/>
              <a:ea typeface="Times"/>
              <a:cs typeface="Times"/>
              <a:sym typeface="Times"/>
            </a:endParaRPr>
          </a:p>
        </p:txBody>
      </p:sp>
      <p:sp>
        <p:nvSpPr>
          <p:cNvPr id="180" name="Google Shape;180;p32"/>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1" name="Google Shape;181;p32"/>
          <p:cNvSpPr txBox="1"/>
          <p:nvPr/>
        </p:nvSpPr>
        <p:spPr>
          <a:xfrm>
            <a:off x="228600" y="1677987"/>
            <a:ext cx="8229600" cy="25542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Figure 3.1 shows a scenario in which a scientist working in a research company, Sky Research, needs to order a book related to her research from an online bookseller, Scientific Books.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50</a:t>
            </a:fld>
            <a:endParaRPr/>
          </a:p>
        </p:txBody>
      </p:sp>
      <p:sp>
        <p:nvSpPr>
          <p:cNvPr id="679" name="Google Shape;679;p77"/>
          <p:cNvSpPr txBox="1"/>
          <p:nvPr/>
        </p:nvSpPr>
        <p:spPr>
          <a:xfrm>
            <a:off x="152400" y="-20637"/>
            <a:ext cx="88392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3.17:  </a:t>
            </a:r>
            <a:r>
              <a:rPr lang="en-US" sz="2000" b="1" i="1" u="none">
                <a:solidFill>
                  <a:schemeClr val="dk1"/>
                </a:solidFill>
                <a:latin typeface="Times"/>
                <a:ea typeface="Times"/>
                <a:cs typeface="Times"/>
                <a:sym typeface="Times"/>
              </a:rPr>
              <a:t>Two digital signals: one with two signal levels and the </a:t>
            </a:r>
            <a:endParaRPr/>
          </a:p>
          <a:p>
            <a:pPr marL="0" marR="0" lvl="0" indent="0" algn="l" rtl="0">
              <a:lnSpc>
                <a:spcPct val="100000"/>
              </a:lnSpc>
              <a:spcBef>
                <a:spcPts val="0"/>
              </a:spcBef>
              <a:spcAft>
                <a:spcPts val="0"/>
              </a:spcAft>
              <a:buClr>
                <a:schemeClr val="dk1"/>
              </a:buClr>
              <a:buSzPts val="2000"/>
              <a:buFont typeface="Times"/>
              <a:buNone/>
            </a:pPr>
            <a:r>
              <a:rPr lang="en-US" sz="2000" b="1" i="1" u="none">
                <a:solidFill>
                  <a:schemeClr val="dk1"/>
                </a:solidFill>
                <a:latin typeface="Times"/>
                <a:ea typeface="Times"/>
                <a:cs typeface="Times"/>
                <a:sym typeface="Times"/>
              </a:rPr>
              <a:t>                     other with four signal levels</a:t>
            </a:r>
            <a:endParaRPr/>
          </a:p>
        </p:txBody>
      </p:sp>
      <p:pic>
        <p:nvPicPr>
          <p:cNvPr id="680" name="Google Shape;680;p77"/>
          <p:cNvPicPr preferRelativeResize="0"/>
          <p:nvPr/>
        </p:nvPicPr>
        <p:blipFill rotWithShape="1">
          <a:blip r:embed="rId3">
            <a:alphaModFix/>
          </a:blip>
          <a:srcRect/>
          <a:stretch/>
        </p:blipFill>
        <p:spPr>
          <a:xfrm>
            <a:off x="228600" y="914400"/>
            <a:ext cx="3979862" cy="2663825"/>
          </a:xfrm>
          <a:prstGeom prst="rect">
            <a:avLst/>
          </a:prstGeom>
          <a:noFill/>
          <a:ln>
            <a:noFill/>
          </a:ln>
        </p:spPr>
      </p:pic>
      <p:pic>
        <p:nvPicPr>
          <p:cNvPr id="681" name="Google Shape;681;p77"/>
          <p:cNvPicPr preferRelativeResize="0"/>
          <p:nvPr/>
        </p:nvPicPr>
        <p:blipFill rotWithShape="1">
          <a:blip r:embed="rId4">
            <a:alphaModFix/>
          </a:blip>
          <a:srcRect/>
          <a:stretch/>
        </p:blipFill>
        <p:spPr>
          <a:xfrm>
            <a:off x="4575175" y="2984500"/>
            <a:ext cx="3997325" cy="3263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500"/>
                                        <p:tgtEl>
                                          <p:spTgt spid="6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1"/>
                                        </p:tgtEl>
                                        <p:attrNameLst>
                                          <p:attrName>style.visibility</p:attrName>
                                        </p:attrNameLst>
                                      </p:cBhvr>
                                      <p:to>
                                        <p:strVal val="visible"/>
                                      </p:to>
                                    </p:set>
                                    <p:animEffect transition="in" filter="fade">
                                      <p:cBhvr>
                                        <p:cTn id="12" dur="5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51</a:t>
            </a:fld>
            <a:endParaRPr/>
          </a:p>
        </p:txBody>
      </p:sp>
      <p:sp>
        <p:nvSpPr>
          <p:cNvPr id="688" name="Google Shape;688;p78"/>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digital signal has eight levels. How many bits are needed per level? We calculate the number of bits from the following formula. Each signal level is represented by 3 bits.</a:t>
            </a:r>
            <a:endParaRPr/>
          </a:p>
        </p:txBody>
      </p:sp>
      <p:grpSp>
        <p:nvGrpSpPr>
          <p:cNvPr id="689" name="Google Shape;689;p78"/>
          <p:cNvGrpSpPr/>
          <p:nvPr/>
        </p:nvGrpSpPr>
        <p:grpSpPr>
          <a:xfrm>
            <a:off x="0" y="0"/>
            <a:ext cx="9144000" cy="609600"/>
            <a:chOff x="0" y="2448"/>
            <a:chExt cx="5760" cy="384"/>
          </a:xfrm>
        </p:grpSpPr>
        <p:sp>
          <p:nvSpPr>
            <p:cNvPr id="690" name="Google Shape;690;p7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1" name="Google Shape;691;p78"/>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3.16</a:t>
              </a:r>
              <a:endParaRPr/>
            </a:p>
          </p:txBody>
        </p:sp>
      </p:grpSp>
      <p:pic>
        <p:nvPicPr>
          <p:cNvPr id="692" name="Google Shape;692;p78"/>
          <p:cNvPicPr preferRelativeResize="0"/>
          <p:nvPr/>
        </p:nvPicPr>
        <p:blipFill rotWithShape="1">
          <a:blip r:embed="rId3">
            <a:alphaModFix/>
          </a:blip>
          <a:srcRect/>
          <a:stretch/>
        </p:blipFill>
        <p:spPr>
          <a:xfrm>
            <a:off x="2338387" y="3076575"/>
            <a:ext cx="4467225" cy="70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52</a:t>
            </a:fld>
            <a:endParaRPr/>
          </a:p>
        </p:txBody>
      </p:sp>
      <p:sp>
        <p:nvSpPr>
          <p:cNvPr id="699" name="Google Shape;699;p79"/>
          <p:cNvSpPr txBox="1"/>
          <p:nvPr/>
        </p:nvSpPr>
        <p:spPr>
          <a:xfrm>
            <a:off x="76200" y="696912"/>
            <a:ext cx="8839200" cy="26781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digital signal has nine levels. How many bits are needed per level? We calculate the number of bits by using the formula. Each signal level is represented by 3.17 bits. However, this answer is not realistic. The number of bits sent per level needs to be an integer as well as a power of 2. For this example, 4 bits can represent one level.</a:t>
            </a:r>
            <a:endParaRPr/>
          </a:p>
        </p:txBody>
      </p:sp>
      <p:grpSp>
        <p:nvGrpSpPr>
          <p:cNvPr id="700" name="Google Shape;700;p79"/>
          <p:cNvGrpSpPr/>
          <p:nvPr/>
        </p:nvGrpSpPr>
        <p:grpSpPr>
          <a:xfrm>
            <a:off x="0" y="0"/>
            <a:ext cx="9144000" cy="609600"/>
            <a:chOff x="0" y="2448"/>
            <a:chExt cx="5760" cy="384"/>
          </a:xfrm>
        </p:grpSpPr>
        <p:sp>
          <p:nvSpPr>
            <p:cNvPr id="701" name="Google Shape;701;p7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02" name="Google Shape;702;p79"/>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3.17</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53</a:t>
            </a:fld>
            <a:endParaRPr/>
          </a:p>
        </p:txBody>
      </p:sp>
      <p:sp>
        <p:nvSpPr>
          <p:cNvPr id="709" name="Google Shape;709;p8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0" name="Google Shape;710;p8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1" name="Google Shape;711;p8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2" name="Google Shape;712;p8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3" name="Google Shape;713;p8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4" name="Google Shape;714;p8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5" name="Google Shape;715;p8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6" name="Google Shape;716;p80"/>
          <p:cNvSpPr txBox="1"/>
          <p:nvPr/>
        </p:nvSpPr>
        <p:spPr>
          <a:xfrm>
            <a:off x="1143000" y="0"/>
            <a:ext cx="28908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3.3.1  Bit Rate</a:t>
            </a:r>
            <a:endParaRPr/>
          </a:p>
        </p:txBody>
      </p:sp>
      <p:sp>
        <p:nvSpPr>
          <p:cNvPr id="717" name="Google Shape;717;p80"/>
          <p:cNvSpPr txBox="1"/>
          <p:nvPr/>
        </p:nvSpPr>
        <p:spPr>
          <a:xfrm>
            <a:off x="381000" y="1293812"/>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Most digital signals are nonperiodic, and thus period and frequency are not appropriate characteristics. Another term—bit rate (instead of frequency)—is used to describe digital signals. The bit rate is the number of bits sent in 1s, expressed in bits per second (bps). Figure 3.17 shows the bit rate for two signals.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54</a:t>
            </a:fld>
            <a:endParaRPr/>
          </a:p>
        </p:txBody>
      </p:sp>
      <p:sp>
        <p:nvSpPr>
          <p:cNvPr id="724" name="Google Shape;724;p81"/>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Assume we need to download text documents at the rate of 100 pages per second. What is the required bit rate of the channel?</a:t>
            </a:r>
            <a:endParaRPr/>
          </a:p>
        </p:txBody>
      </p:sp>
      <p:grpSp>
        <p:nvGrpSpPr>
          <p:cNvPr id="725" name="Google Shape;725;p81"/>
          <p:cNvGrpSpPr/>
          <p:nvPr/>
        </p:nvGrpSpPr>
        <p:grpSpPr>
          <a:xfrm>
            <a:off x="0" y="0"/>
            <a:ext cx="9144000" cy="609600"/>
            <a:chOff x="0" y="2448"/>
            <a:chExt cx="5760" cy="384"/>
          </a:xfrm>
        </p:grpSpPr>
        <p:sp>
          <p:nvSpPr>
            <p:cNvPr id="726" name="Google Shape;726;p8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27" name="Google Shape;727;p81"/>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3.18</a:t>
              </a:r>
              <a:endParaRPr/>
            </a:p>
          </p:txBody>
        </p:sp>
      </p:grpSp>
      <p:sp>
        <p:nvSpPr>
          <p:cNvPr id="728" name="Google Shape;728;p81"/>
          <p:cNvSpPr txBox="1"/>
          <p:nvPr/>
        </p:nvSpPr>
        <p:spPr>
          <a:xfrm>
            <a:off x="76200" y="20812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From Table 3.1 we find the equivalents of 1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(1 </a:t>
            </a:r>
            <a:r>
              <a:rPr lang="en-US" sz="2800" b="0" i="0" u="none" dirty="0" err="1">
                <a:solidFill>
                  <a:schemeClr val="dk1"/>
                </a:solidFill>
                <a:latin typeface="Times New Roman"/>
                <a:ea typeface="Times New Roman"/>
                <a:cs typeface="Times New Roman"/>
                <a:sym typeface="Times New Roman"/>
              </a:rPr>
              <a:t>ms</a:t>
            </a:r>
            <a:r>
              <a:rPr lang="en-US" sz="2800" b="0" i="0" u="none" dirty="0">
                <a:solidFill>
                  <a:schemeClr val="dk1"/>
                </a:solidFill>
                <a:latin typeface="Times New Roman"/>
                <a:ea typeface="Times New Roman"/>
                <a:cs typeface="Times New Roman"/>
                <a:sym typeface="Times New Roman"/>
              </a:rPr>
              <a:t> is 10–3 s) and 1 s (1 s is 106 </a:t>
            </a:r>
            <a:r>
              <a:rPr lang="en-US" sz="2800" b="0" i="0" u="none" dirty="0" err="1">
                <a:solidFill>
                  <a:schemeClr val="dk1"/>
                </a:solidFill>
                <a:latin typeface="Times New Roman"/>
                <a:ea typeface="Times New Roman"/>
                <a:cs typeface="Times New Roman"/>
                <a:sym typeface="Times New Roman"/>
              </a:rPr>
              <a:t>μs</a:t>
            </a:r>
            <a:r>
              <a:rPr lang="en-US" sz="2800" b="0" i="0" u="none" dirty="0">
                <a:solidFill>
                  <a:schemeClr val="dk1"/>
                </a:solidFill>
                <a:latin typeface="Times New Roman"/>
                <a:ea typeface="Times New Roman"/>
                <a:cs typeface="Times New Roman"/>
                <a:sym typeface="Times New Roman"/>
              </a:rPr>
              <a:t>). We make the following substitutions:</a:t>
            </a:r>
            <a:endParaRPr dirty="0"/>
          </a:p>
        </p:txBody>
      </p:sp>
      <p:pic>
        <p:nvPicPr>
          <p:cNvPr id="729" name="Google Shape;729;p81"/>
          <p:cNvPicPr preferRelativeResize="0"/>
          <p:nvPr/>
        </p:nvPicPr>
        <p:blipFill rotWithShape="1">
          <a:blip r:embed="rId3">
            <a:alphaModFix/>
          </a:blip>
          <a:srcRect/>
          <a:stretch/>
        </p:blipFill>
        <p:spPr>
          <a:xfrm>
            <a:off x="952500" y="6010275"/>
            <a:ext cx="5876925" cy="619125"/>
          </a:xfrm>
          <a:prstGeom prst="rect">
            <a:avLst/>
          </a:prstGeom>
          <a:noFill/>
          <a:ln>
            <a:noFill/>
          </a:ln>
        </p:spPr>
      </p:pic>
      <p:sp>
        <p:nvSpPr>
          <p:cNvPr id="2" name="TextBox 1"/>
          <p:cNvSpPr txBox="1"/>
          <p:nvPr/>
        </p:nvSpPr>
        <p:spPr>
          <a:xfrm>
            <a:off x="76200" y="3837436"/>
            <a:ext cx="2723823" cy="1815882"/>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100 pages/second</a:t>
            </a:r>
          </a:p>
          <a:p>
            <a:r>
              <a:rPr lang="en-US" sz="2800" dirty="0" smtClean="0">
                <a:latin typeface="Times New Roman" panose="02020603050405020304" pitchFamily="18" charset="0"/>
                <a:cs typeface="Times New Roman" panose="02020603050405020304" pitchFamily="18" charset="0"/>
              </a:rPr>
              <a:t>24 lines/pages</a:t>
            </a:r>
          </a:p>
          <a:p>
            <a:r>
              <a:rPr lang="en-US" sz="2800" dirty="0" smtClean="0">
                <a:latin typeface="Times New Roman" panose="02020603050405020304" pitchFamily="18" charset="0"/>
                <a:cs typeface="Times New Roman" panose="02020603050405020304" pitchFamily="18" charset="0"/>
              </a:rPr>
              <a:t>80 words/line</a:t>
            </a:r>
          </a:p>
          <a:p>
            <a:r>
              <a:rPr lang="en-US" sz="2800" dirty="0" smtClean="0">
                <a:latin typeface="Times New Roman" panose="02020603050405020304" pitchFamily="18" charset="0"/>
                <a:cs typeface="Times New Roman" panose="02020603050405020304" pitchFamily="18" charset="0"/>
              </a:rPr>
              <a:t>8 bit/character</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55</a:t>
            </a:fld>
            <a:endParaRPr/>
          </a:p>
        </p:txBody>
      </p:sp>
      <p:sp>
        <p:nvSpPr>
          <p:cNvPr id="736" name="Google Shape;736;p82"/>
          <p:cNvSpPr txBox="1"/>
          <p:nvPr/>
        </p:nvSpPr>
        <p:spPr>
          <a:xfrm>
            <a:off x="76200" y="696912"/>
            <a:ext cx="8839200" cy="22463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digitized voice channel, as we will see in Chapter 4, is made by digitizing a 4-kHz bandwidth analog voice signal. We need to sample the signal at twice the highest frequency (two samples per hertz). We assume that each sample requires 8 bits. What is the required bit rate?</a:t>
            </a:r>
            <a:endParaRPr/>
          </a:p>
        </p:txBody>
      </p:sp>
      <p:grpSp>
        <p:nvGrpSpPr>
          <p:cNvPr id="737" name="Google Shape;737;p82"/>
          <p:cNvGrpSpPr/>
          <p:nvPr/>
        </p:nvGrpSpPr>
        <p:grpSpPr>
          <a:xfrm>
            <a:off x="0" y="0"/>
            <a:ext cx="9144000" cy="609600"/>
            <a:chOff x="0" y="2448"/>
            <a:chExt cx="5760" cy="384"/>
          </a:xfrm>
        </p:grpSpPr>
        <p:sp>
          <p:nvSpPr>
            <p:cNvPr id="738" name="Google Shape;738;p8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9" name="Google Shape;739;p82"/>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3.19</a:t>
              </a:r>
              <a:endParaRPr/>
            </a:p>
          </p:txBody>
        </p:sp>
      </p:grpSp>
      <p:sp>
        <p:nvSpPr>
          <p:cNvPr id="740" name="Google Shape;740;p82"/>
          <p:cNvSpPr txBox="1"/>
          <p:nvPr/>
        </p:nvSpPr>
        <p:spPr>
          <a:xfrm>
            <a:off x="76200" y="3124200"/>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page is an average of 24 lines with 80 characters in each line. If we assume that one character requires 8 bits, the bit rate is</a:t>
            </a:r>
            <a:endParaRPr/>
          </a:p>
        </p:txBody>
      </p:sp>
      <p:pic>
        <p:nvPicPr>
          <p:cNvPr id="741" name="Google Shape;741;p82"/>
          <p:cNvPicPr preferRelativeResize="0"/>
          <p:nvPr/>
        </p:nvPicPr>
        <p:blipFill rotWithShape="1">
          <a:blip r:embed="rId3">
            <a:alphaModFix/>
          </a:blip>
          <a:srcRect/>
          <a:stretch/>
        </p:blipFill>
        <p:spPr>
          <a:xfrm>
            <a:off x="2309812" y="4914900"/>
            <a:ext cx="4524375" cy="723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56</a:t>
            </a:fld>
            <a:endParaRPr/>
          </a:p>
        </p:txBody>
      </p:sp>
      <p:sp>
        <p:nvSpPr>
          <p:cNvPr id="748" name="Google Shape;748;p83"/>
          <p:cNvSpPr txBox="1"/>
          <p:nvPr/>
        </p:nvSpPr>
        <p:spPr>
          <a:xfrm>
            <a:off x="76200" y="696912"/>
            <a:ext cx="8839200"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What is the bit rate for high-definition TV (HDTV)?</a:t>
            </a:r>
            <a:endParaRPr/>
          </a:p>
        </p:txBody>
      </p:sp>
      <p:grpSp>
        <p:nvGrpSpPr>
          <p:cNvPr id="749" name="Google Shape;749;p83"/>
          <p:cNvGrpSpPr/>
          <p:nvPr/>
        </p:nvGrpSpPr>
        <p:grpSpPr>
          <a:xfrm>
            <a:off x="0" y="0"/>
            <a:ext cx="9144000" cy="609600"/>
            <a:chOff x="0" y="2448"/>
            <a:chExt cx="5760" cy="384"/>
          </a:xfrm>
        </p:grpSpPr>
        <p:sp>
          <p:nvSpPr>
            <p:cNvPr id="750" name="Google Shape;750;p8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51" name="Google Shape;751;p83"/>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3.20</a:t>
              </a:r>
              <a:endParaRPr/>
            </a:p>
          </p:txBody>
        </p:sp>
      </p:grpSp>
      <p:sp>
        <p:nvSpPr>
          <p:cNvPr id="752" name="Google Shape;752;p83"/>
          <p:cNvSpPr txBox="1"/>
          <p:nvPr/>
        </p:nvSpPr>
        <p:spPr>
          <a:xfrm>
            <a:off x="76200" y="1219200"/>
            <a:ext cx="8839200" cy="3108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HDTV uses digital signals to broadcast high quality video signals. The HDTV screen is normally a ratio of 16 : 9 (in contrast to 4 : 3 for regular TV), which means the screen is wider. There are 1920 by 1080 pixels per screen, and the screen is renewed 30 times per second. Twenty-four bits represents one color pixel. We can calculate the bit rate as</a:t>
            </a:r>
            <a:endParaRPr/>
          </a:p>
        </p:txBody>
      </p:sp>
      <p:sp>
        <p:nvSpPr>
          <p:cNvPr id="753" name="Google Shape;753;p83"/>
          <p:cNvSpPr txBox="1"/>
          <p:nvPr/>
        </p:nvSpPr>
        <p:spPr>
          <a:xfrm>
            <a:off x="228600" y="5197475"/>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TV stations reduce this rate to 20 to 40 Mbps through compression.</a:t>
            </a:r>
            <a:endParaRPr/>
          </a:p>
        </p:txBody>
      </p:sp>
      <p:pic>
        <p:nvPicPr>
          <p:cNvPr id="754" name="Google Shape;754;p83"/>
          <p:cNvPicPr preferRelativeResize="0"/>
          <p:nvPr/>
        </p:nvPicPr>
        <p:blipFill rotWithShape="1">
          <a:blip r:embed="rId3">
            <a:alphaModFix/>
          </a:blip>
          <a:srcRect/>
          <a:stretch/>
        </p:blipFill>
        <p:spPr>
          <a:xfrm>
            <a:off x="1533525" y="4505325"/>
            <a:ext cx="6076950" cy="600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sym typeface="Arial"/>
              </a:rPr>
              <a:t>3.</a:t>
            </a:r>
            <a:fld id="{00000000-1234-1234-1234-123412341234}" type="slidenum">
              <a:rPr lang="en-US" sz="1200" b="1" i="0" u="none">
                <a:solidFill>
                  <a:schemeClr val="dk1"/>
                </a:solidFill>
                <a:sym typeface="Arial"/>
              </a:rPr>
              <a:t>57</a:t>
            </a:fld>
            <a:endParaRPr b="1"/>
          </a:p>
        </p:txBody>
      </p:sp>
      <p:sp>
        <p:nvSpPr>
          <p:cNvPr id="761" name="Google Shape;761;p8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2" name="Google Shape;762;p8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3" name="Google Shape;763;p8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4" name="Google Shape;764;p8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5" name="Google Shape;765;p8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6" name="Google Shape;766;p8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7" name="Google Shape;767;p8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8" name="Google Shape;768;p84"/>
          <p:cNvSpPr txBox="1"/>
          <p:nvPr/>
        </p:nvSpPr>
        <p:spPr>
          <a:xfrm>
            <a:off x="1143000" y="0"/>
            <a:ext cx="32623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3.3.2 Bit Length</a:t>
            </a:r>
            <a:endParaRPr b="1"/>
          </a:p>
        </p:txBody>
      </p:sp>
      <p:sp>
        <p:nvSpPr>
          <p:cNvPr id="769" name="Google Shape;769;p84"/>
          <p:cNvSpPr txBox="1"/>
          <p:nvPr/>
        </p:nvSpPr>
        <p:spPr>
          <a:xfrm>
            <a:off x="381000" y="1293812"/>
            <a:ext cx="7924800" cy="2678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We discussed the concept of the wavelength for an analog signal: the distance one cycle occupies on the transmission medium. We can define something similar for a digital signal: the bit length. The bit length is the distance one bit occupies on the transmission medium.</a:t>
            </a:r>
            <a:endParaRPr b="1"/>
          </a:p>
        </p:txBody>
      </p:sp>
      <p:sp>
        <p:nvSpPr>
          <p:cNvPr id="2" name="TextBox 1"/>
          <p:cNvSpPr txBox="1"/>
          <p:nvPr/>
        </p:nvSpPr>
        <p:spPr>
          <a:xfrm>
            <a:off x="879150" y="4386261"/>
            <a:ext cx="6928500" cy="523220"/>
          </a:xfrm>
          <a:prstGeom prst="rect">
            <a:avLst/>
          </a:prstGeom>
          <a:noFill/>
        </p:spPr>
        <p:txBody>
          <a:bodyPr wrap="none" rtlCol="0">
            <a:spAutoFit/>
          </a:bodyPr>
          <a:lstStyle/>
          <a:p>
            <a:r>
              <a:rPr lang="en-US" sz="2800" b="1" dirty="0" smtClean="0">
                <a:solidFill>
                  <a:srgbClr val="00B0F0"/>
                </a:solidFill>
                <a:latin typeface="Times New Roman" panose="02020603050405020304" pitchFamily="18" charset="0"/>
                <a:cs typeface="Times New Roman" panose="02020603050405020304" pitchFamily="18" charset="0"/>
              </a:rPr>
              <a:t>Bit length=propagation speed * bit duration</a:t>
            </a:r>
            <a:endParaRPr lang="en-IN" sz="2800" b="1"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8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58</a:t>
            </a:fld>
            <a:endParaRPr/>
          </a:p>
        </p:txBody>
      </p:sp>
      <p:sp>
        <p:nvSpPr>
          <p:cNvPr id="777" name="Google Shape;777;p8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8" name="Google Shape;778;p8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9" name="Google Shape;779;p8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0" name="Google Shape;780;p8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1" name="Google Shape;781;p8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2" name="Google Shape;782;p8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3" name="Google Shape;783;p8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4" name="Google Shape;784;p85"/>
          <p:cNvSpPr txBox="1"/>
          <p:nvPr/>
        </p:nvSpPr>
        <p:spPr>
          <a:xfrm>
            <a:off x="1143000" y="0"/>
            <a:ext cx="6959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3.3.3 Digital As Composite Analog</a:t>
            </a:r>
            <a:endParaRPr/>
          </a:p>
        </p:txBody>
      </p:sp>
      <p:sp>
        <p:nvSpPr>
          <p:cNvPr id="785" name="Google Shape;785;p85"/>
          <p:cNvSpPr txBox="1"/>
          <p:nvPr/>
        </p:nvSpPr>
        <p:spPr>
          <a:xfrm>
            <a:off x="381000" y="1293812"/>
            <a:ext cx="7924800" cy="52625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Based on Fourier analysis (See Appendix E), a digital signal is a composite analog signal. The bandwidth is infinite, as you may have guessed. We can intuitively come up with this concept when we consider a digital signal. A digital signal, in the time domain, comprises connected vertical and horizontal line segments. </a:t>
            </a:r>
            <a:r>
              <a:rPr lang="en-US" sz="2800" b="1" i="1" u="none" dirty="0">
                <a:solidFill>
                  <a:srgbClr val="00B0F0"/>
                </a:solidFill>
                <a:latin typeface="Times New Roman"/>
                <a:ea typeface="Times New Roman"/>
                <a:cs typeface="Times New Roman"/>
                <a:sym typeface="Times New Roman"/>
              </a:rPr>
              <a:t>A vertical line in the time domain means a frequency of infinity: a horizontal line in the time domain means a frequency of zero. Going from a frequency of zero to a frequency of infinity implies all frequencies in between </a:t>
            </a:r>
            <a:r>
              <a:rPr lang="en-US" sz="2800" b="1" i="1" u="none" dirty="0" smtClean="0">
                <a:solidFill>
                  <a:srgbClr val="00B0F0"/>
                </a:solidFill>
                <a:latin typeface="Times New Roman"/>
                <a:ea typeface="Times New Roman"/>
                <a:cs typeface="Times New Roman"/>
                <a:sym typeface="Times New Roman"/>
              </a:rPr>
              <a:t>are</a:t>
            </a:r>
            <a:r>
              <a:rPr lang="en-US" dirty="0">
                <a:solidFill>
                  <a:srgbClr val="00B0F0"/>
                </a:solidFill>
                <a:ea typeface="Times New Roman"/>
              </a:rPr>
              <a:t> </a:t>
            </a:r>
            <a:r>
              <a:rPr lang="en-US" sz="2800" b="1" i="1" u="none" dirty="0" smtClean="0">
                <a:solidFill>
                  <a:srgbClr val="00B0F0"/>
                </a:solidFill>
                <a:latin typeface="Times New Roman"/>
                <a:ea typeface="Times New Roman"/>
                <a:cs typeface="Times New Roman"/>
                <a:sym typeface="Times New Roman"/>
              </a:rPr>
              <a:t>part </a:t>
            </a:r>
            <a:r>
              <a:rPr lang="en-US" sz="2800" b="1" i="1" u="none" dirty="0">
                <a:solidFill>
                  <a:srgbClr val="00B0F0"/>
                </a:solidFill>
                <a:latin typeface="Times New Roman"/>
                <a:ea typeface="Times New Roman"/>
                <a:cs typeface="Times New Roman"/>
                <a:sym typeface="Times New Roman"/>
              </a:rPr>
              <a:t>of the domain.</a:t>
            </a:r>
            <a:endParaRPr dirty="0">
              <a:solidFill>
                <a:srgbClr val="00B0F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59</a:t>
            </a:fld>
            <a:endParaRPr/>
          </a:p>
        </p:txBody>
      </p:sp>
      <p:sp>
        <p:nvSpPr>
          <p:cNvPr id="792" name="Google Shape;792;p86"/>
          <p:cNvSpPr txBox="1"/>
          <p:nvPr/>
        </p:nvSpPr>
        <p:spPr>
          <a:xfrm>
            <a:off x="152400" y="-20637"/>
            <a:ext cx="81534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3.18:  </a:t>
            </a:r>
            <a:r>
              <a:rPr lang="en-US" sz="2000" b="1" i="1" u="none">
                <a:solidFill>
                  <a:schemeClr val="dk1"/>
                </a:solidFill>
                <a:latin typeface="Times"/>
                <a:ea typeface="Times"/>
                <a:cs typeface="Times"/>
                <a:sym typeface="Times"/>
              </a:rPr>
              <a:t>The time and frequency domains of periodic and                  </a:t>
            </a:r>
            <a:endParaRPr/>
          </a:p>
          <a:p>
            <a:pPr marL="0" marR="0" lvl="0" indent="0" algn="l" rtl="0">
              <a:lnSpc>
                <a:spcPct val="100000"/>
              </a:lnSpc>
              <a:spcBef>
                <a:spcPts val="0"/>
              </a:spcBef>
              <a:spcAft>
                <a:spcPts val="0"/>
              </a:spcAft>
              <a:buClr>
                <a:schemeClr val="dk1"/>
              </a:buClr>
              <a:buSzPts val="2000"/>
              <a:buFont typeface="Times"/>
              <a:buNone/>
            </a:pPr>
            <a:r>
              <a:rPr lang="en-US" sz="2000" b="1" i="1" u="none">
                <a:solidFill>
                  <a:schemeClr val="dk1"/>
                </a:solidFill>
                <a:latin typeface="Times"/>
                <a:ea typeface="Times"/>
                <a:cs typeface="Times"/>
                <a:sym typeface="Times"/>
              </a:rPr>
              <a:t>                     nonperiodic digital signals</a:t>
            </a:r>
            <a:endParaRPr/>
          </a:p>
        </p:txBody>
      </p:sp>
      <p:pic>
        <p:nvPicPr>
          <p:cNvPr id="793" name="Google Shape;793;p86"/>
          <p:cNvPicPr preferRelativeResize="0"/>
          <p:nvPr/>
        </p:nvPicPr>
        <p:blipFill rotWithShape="1">
          <a:blip r:embed="rId3">
            <a:alphaModFix/>
          </a:blip>
          <a:srcRect/>
          <a:stretch/>
        </p:blipFill>
        <p:spPr>
          <a:xfrm>
            <a:off x="687387" y="1143000"/>
            <a:ext cx="8032750" cy="1995487"/>
          </a:xfrm>
          <a:prstGeom prst="rect">
            <a:avLst/>
          </a:prstGeom>
          <a:noFill/>
          <a:ln>
            <a:noFill/>
          </a:ln>
        </p:spPr>
      </p:pic>
      <p:pic>
        <p:nvPicPr>
          <p:cNvPr id="794" name="Google Shape;794;p86"/>
          <p:cNvPicPr preferRelativeResize="0"/>
          <p:nvPr/>
        </p:nvPicPr>
        <p:blipFill rotWithShape="1">
          <a:blip r:embed="rId4">
            <a:alphaModFix/>
          </a:blip>
          <a:srcRect/>
          <a:stretch/>
        </p:blipFill>
        <p:spPr>
          <a:xfrm>
            <a:off x="685800" y="4191000"/>
            <a:ext cx="8037512" cy="1533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Effect transition="in" filter="fade">
                                      <p:cBhvr>
                                        <p:cTn id="7" dur="500"/>
                                        <p:tgtEl>
                                          <p:spTgt spid="7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4"/>
                                        </p:tgtEl>
                                        <p:attrNameLst>
                                          <p:attrName>style.visibility</p:attrName>
                                        </p:attrNameLst>
                                      </p:cBhvr>
                                      <p:to>
                                        <p:strVal val="visible"/>
                                      </p:to>
                                    </p:set>
                                    <p:animEffect transition="in" filter="fade">
                                      <p:cBhvr>
                                        <p:cTn id="12" dur="500"/>
                                        <p:tgtEl>
                                          <p:spTgt spid="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a:t>
            </a:fld>
            <a:endParaRPr/>
          </a:p>
        </p:txBody>
      </p:sp>
      <p:sp>
        <p:nvSpPr>
          <p:cNvPr id="188" name="Google Shape;188;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  </a:t>
            </a:r>
            <a:r>
              <a:rPr lang="en-US" sz="2000" b="1" i="1" u="none">
                <a:solidFill>
                  <a:schemeClr val="dk1"/>
                </a:solidFill>
                <a:latin typeface="Times"/>
                <a:ea typeface="Times"/>
                <a:cs typeface="Times"/>
                <a:sym typeface="Times"/>
              </a:rPr>
              <a:t>Communication at the physical layer</a:t>
            </a:r>
            <a:endParaRPr/>
          </a:p>
        </p:txBody>
      </p:sp>
      <p:pic>
        <p:nvPicPr>
          <p:cNvPr id="189" name="Google Shape;189;p33"/>
          <p:cNvPicPr preferRelativeResize="0"/>
          <p:nvPr/>
        </p:nvPicPr>
        <p:blipFill rotWithShape="1">
          <a:blip r:embed="rId3">
            <a:alphaModFix/>
          </a:blip>
          <a:srcRect/>
          <a:stretch/>
        </p:blipFill>
        <p:spPr>
          <a:xfrm>
            <a:off x="2244725" y="996950"/>
            <a:ext cx="5146675" cy="5480050"/>
          </a:xfrm>
          <a:prstGeom prst="rect">
            <a:avLst/>
          </a:prstGeom>
          <a:noFill/>
          <a:ln>
            <a:noFill/>
          </a:ln>
        </p:spPr>
      </p:pic>
      <p:pic>
        <p:nvPicPr>
          <p:cNvPr id="190" name="Google Shape;190;p33"/>
          <p:cNvPicPr preferRelativeResize="0"/>
          <p:nvPr/>
        </p:nvPicPr>
        <p:blipFill rotWithShape="1">
          <a:blip r:embed="rId4">
            <a:alphaModFix/>
          </a:blip>
          <a:srcRect/>
          <a:stretch/>
        </p:blipFill>
        <p:spPr>
          <a:xfrm>
            <a:off x="4511675" y="1804987"/>
            <a:ext cx="2193925" cy="4664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animEffect transition="in" filter="fade">
                                      <p:cBhvr>
                                        <p:cTn id="11" dur="5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60</a:t>
            </a:fld>
            <a:endParaRPr/>
          </a:p>
        </p:txBody>
      </p:sp>
      <p:sp>
        <p:nvSpPr>
          <p:cNvPr id="801" name="Google Shape;801;p8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02" name="Google Shape;802;p8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03" name="Google Shape;803;p8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04" name="Google Shape;804;p8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05" name="Google Shape;805;p8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06" name="Google Shape;806;p8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07" name="Google Shape;807;p8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08" name="Google Shape;808;p87"/>
          <p:cNvSpPr txBox="1"/>
          <p:nvPr/>
        </p:nvSpPr>
        <p:spPr>
          <a:xfrm>
            <a:off x="1143000" y="0"/>
            <a:ext cx="7361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3.3.4  Transmission of Digital Signals</a:t>
            </a:r>
            <a:endParaRPr/>
          </a:p>
        </p:txBody>
      </p:sp>
      <p:sp>
        <p:nvSpPr>
          <p:cNvPr id="809" name="Google Shape;809;p87"/>
          <p:cNvSpPr txBox="1"/>
          <p:nvPr/>
        </p:nvSpPr>
        <p:spPr>
          <a:xfrm>
            <a:off x="381000" y="1293812"/>
            <a:ext cx="7924800" cy="52625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Based on Fourier analysis (See Appendix E), </a:t>
            </a:r>
            <a:r>
              <a:rPr lang="en-US" sz="2800" b="1" i="1" u="none" dirty="0">
                <a:solidFill>
                  <a:srgbClr val="00B0F0"/>
                </a:solidFill>
                <a:latin typeface="Times New Roman"/>
                <a:ea typeface="Times New Roman"/>
                <a:cs typeface="Times New Roman"/>
                <a:sym typeface="Times New Roman"/>
              </a:rPr>
              <a:t>a digital signal is a composite analog signal</a:t>
            </a:r>
            <a:r>
              <a:rPr lang="en-US" sz="2800" b="1" i="1" u="none" dirty="0">
                <a:solidFill>
                  <a:schemeClr val="dk1"/>
                </a:solidFill>
                <a:latin typeface="Times New Roman"/>
                <a:ea typeface="Times New Roman"/>
                <a:cs typeface="Times New Roman"/>
                <a:sym typeface="Times New Roman"/>
              </a:rPr>
              <a:t>. The bandwidth is infinite, as you may have guessed. We can intuitively come up with this concept when we consider a digital signal. A digital signal, in the time domain, comprises connected vertical and horizontal line segments. A vertical line in the time domain means a frequency of infinity: a horizontal line in the time domain means a frequency of zero. Going from a frequency of zero to a frequency of infinity implies all frequencies in between are</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part of the domain.</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8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61</a:t>
            </a:fld>
            <a:endParaRPr/>
          </a:p>
        </p:txBody>
      </p:sp>
      <p:sp>
        <p:nvSpPr>
          <p:cNvPr id="816" name="Google Shape;816;p8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3.19:  </a:t>
            </a:r>
            <a:r>
              <a:rPr lang="en-US" sz="2000" b="1" i="1" u="none">
                <a:solidFill>
                  <a:schemeClr val="dk1"/>
                </a:solidFill>
                <a:latin typeface="Times"/>
                <a:ea typeface="Times"/>
                <a:cs typeface="Times"/>
                <a:sym typeface="Times"/>
              </a:rPr>
              <a:t>Baseband transmission</a:t>
            </a:r>
            <a:endParaRPr/>
          </a:p>
        </p:txBody>
      </p:sp>
      <p:pic>
        <p:nvPicPr>
          <p:cNvPr id="817" name="Google Shape;817;p88"/>
          <p:cNvPicPr preferRelativeResize="0"/>
          <p:nvPr/>
        </p:nvPicPr>
        <p:blipFill rotWithShape="1">
          <a:blip r:embed="rId3">
            <a:alphaModFix/>
          </a:blip>
          <a:srcRect/>
          <a:stretch/>
        </p:blipFill>
        <p:spPr>
          <a:xfrm>
            <a:off x="609600" y="2667000"/>
            <a:ext cx="7499350" cy="1816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p:cTn id="7" dur="25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62</a:t>
            </a:fld>
            <a:endParaRPr/>
          </a:p>
        </p:txBody>
      </p:sp>
      <p:sp>
        <p:nvSpPr>
          <p:cNvPr id="824" name="Google Shape;824;p8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3.20:  </a:t>
            </a:r>
            <a:r>
              <a:rPr lang="en-US" sz="2000" b="1" i="1" u="none">
                <a:solidFill>
                  <a:schemeClr val="dk1"/>
                </a:solidFill>
                <a:latin typeface="Times"/>
                <a:ea typeface="Times"/>
                <a:cs typeface="Times"/>
                <a:sym typeface="Times"/>
              </a:rPr>
              <a:t>Bandwidth of two low-pass channels</a:t>
            </a:r>
            <a:endParaRPr/>
          </a:p>
        </p:txBody>
      </p:sp>
      <p:pic>
        <p:nvPicPr>
          <p:cNvPr id="825" name="Google Shape;825;p89"/>
          <p:cNvPicPr preferRelativeResize="0"/>
          <p:nvPr/>
        </p:nvPicPr>
        <p:blipFill rotWithShape="1">
          <a:blip r:embed="rId3">
            <a:alphaModFix/>
          </a:blip>
          <a:srcRect/>
          <a:stretch/>
        </p:blipFill>
        <p:spPr>
          <a:xfrm>
            <a:off x="481012" y="1371600"/>
            <a:ext cx="8129587" cy="1446212"/>
          </a:xfrm>
          <a:prstGeom prst="rect">
            <a:avLst/>
          </a:prstGeom>
          <a:noFill/>
          <a:ln>
            <a:noFill/>
          </a:ln>
        </p:spPr>
      </p:pic>
      <p:pic>
        <p:nvPicPr>
          <p:cNvPr id="826" name="Google Shape;826;p89"/>
          <p:cNvPicPr preferRelativeResize="0"/>
          <p:nvPr/>
        </p:nvPicPr>
        <p:blipFill rotWithShape="1">
          <a:blip r:embed="rId4">
            <a:alphaModFix/>
          </a:blip>
          <a:srcRect/>
          <a:stretch/>
        </p:blipFill>
        <p:spPr>
          <a:xfrm>
            <a:off x="481012" y="3962400"/>
            <a:ext cx="8129587" cy="1687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2250"/>
                                        <p:tgtEl>
                                          <p:spTgt spid="8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6"/>
                                        </p:tgtEl>
                                        <p:attrNameLst>
                                          <p:attrName>style.visibility</p:attrName>
                                        </p:attrNameLst>
                                      </p:cBhvr>
                                      <p:to>
                                        <p:strVal val="visible"/>
                                      </p:to>
                                    </p:set>
                                    <p:animEffect transition="in" filter="fade">
                                      <p:cBhvr>
                                        <p:cTn id="12" dur="225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9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63</a:t>
            </a:fld>
            <a:endParaRPr/>
          </a:p>
        </p:txBody>
      </p:sp>
      <p:sp>
        <p:nvSpPr>
          <p:cNvPr id="833" name="Google Shape;833;p9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3.21:  </a:t>
            </a:r>
            <a:r>
              <a:rPr lang="en-US" sz="2000" b="1" i="1" u="none">
                <a:solidFill>
                  <a:schemeClr val="dk1"/>
                </a:solidFill>
                <a:latin typeface="Times"/>
                <a:ea typeface="Times"/>
                <a:cs typeface="Times"/>
                <a:sym typeface="Times"/>
              </a:rPr>
              <a:t>Baseband transmission using a dedicated medium</a:t>
            </a:r>
            <a:endParaRPr/>
          </a:p>
        </p:txBody>
      </p:sp>
      <p:pic>
        <p:nvPicPr>
          <p:cNvPr id="834" name="Google Shape;834;p90"/>
          <p:cNvPicPr preferRelativeResize="0"/>
          <p:nvPr/>
        </p:nvPicPr>
        <p:blipFill rotWithShape="1">
          <a:blip r:embed="rId3">
            <a:alphaModFix/>
          </a:blip>
          <a:srcRect/>
          <a:stretch/>
        </p:blipFill>
        <p:spPr>
          <a:xfrm>
            <a:off x="411162" y="4165600"/>
            <a:ext cx="8047037" cy="939800"/>
          </a:xfrm>
          <a:prstGeom prst="rect">
            <a:avLst/>
          </a:prstGeom>
          <a:noFill/>
          <a:ln>
            <a:noFill/>
          </a:ln>
        </p:spPr>
      </p:pic>
      <p:pic>
        <p:nvPicPr>
          <p:cNvPr id="835" name="Google Shape;835;p90"/>
          <p:cNvPicPr preferRelativeResize="0"/>
          <p:nvPr/>
        </p:nvPicPr>
        <p:blipFill rotWithShape="1">
          <a:blip r:embed="rId4">
            <a:alphaModFix/>
          </a:blip>
          <a:srcRect/>
          <a:stretch/>
        </p:blipFill>
        <p:spPr>
          <a:xfrm>
            <a:off x="411162" y="1981200"/>
            <a:ext cx="7869237" cy="1173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2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animEffect transition="in" filter="fade">
                                      <p:cBhvr>
                                        <p:cTn id="12" dur="2500"/>
                                        <p:tgtEl>
                                          <p:spTgt spid="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9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64</a:t>
            </a:fld>
            <a:endParaRPr/>
          </a:p>
        </p:txBody>
      </p:sp>
      <p:sp>
        <p:nvSpPr>
          <p:cNvPr id="842" name="Google Shape;842;p91"/>
          <p:cNvSpPr txBox="1"/>
          <p:nvPr/>
        </p:nvSpPr>
        <p:spPr>
          <a:xfrm>
            <a:off x="76200" y="696912"/>
            <a:ext cx="8839200" cy="44005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example of a dedicated channel where the entire bandwidth of the medium is used as one single channel is a LAN. Almost every wired LAN today uses a dedicated channel for two stations communicating with each other. In a bus topology LAN with multipoint connections, only two stations can communicate with each other at each moment in time (timesharing); the other stations need to refrain from sending data. In a star topology LAN, the entire channel between each station and the hub is used for communication between these two entities. We study LANs in Chapter 13.</a:t>
            </a:r>
            <a:endParaRPr/>
          </a:p>
        </p:txBody>
      </p:sp>
      <p:grpSp>
        <p:nvGrpSpPr>
          <p:cNvPr id="843" name="Google Shape;843;p91"/>
          <p:cNvGrpSpPr/>
          <p:nvPr/>
        </p:nvGrpSpPr>
        <p:grpSpPr>
          <a:xfrm>
            <a:off x="0" y="0"/>
            <a:ext cx="9144000" cy="609600"/>
            <a:chOff x="0" y="2448"/>
            <a:chExt cx="5760" cy="384"/>
          </a:xfrm>
        </p:grpSpPr>
        <p:sp>
          <p:nvSpPr>
            <p:cNvPr id="844" name="Google Shape;844;p9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5" name="Google Shape;845;p91"/>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3.21</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9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65</a:t>
            </a:fld>
            <a:endParaRPr/>
          </a:p>
        </p:txBody>
      </p:sp>
      <p:sp>
        <p:nvSpPr>
          <p:cNvPr id="852" name="Google Shape;852;p9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3.22:  </a:t>
            </a:r>
            <a:r>
              <a:rPr lang="en-US" sz="2000" b="1" i="1" u="none">
                <a:solidFill>
                  <a:schemeClr val="dk1"/>
                </a:solidFill>
                <a:latin typeface="Times"/>
                <a:ea typeface="Times"/>
                <a:cs typeface="Times"/>
                <a:sym typeface="Times"/>
              </a:rPr>
              <a:t>Rough approximation of a digital signal (part 1) </a:t>
            </a:r>
            <a:endParaRPr/>
          </a:p>
        </p:txBody>
      </p:sp>
      <p:pic>
        <p:nvPicPr>
          <p:cNvPr id="853" name="Google Shape;853;p92"/>
          <p:cNvPicPr preferRelativeResize="0"/>
          <p:nvPr/>
        </p:nvPicPr>
        <p:blipFill rotWithShape="1">
          <a:blip r:embed="rId3">
            <a:alphaModFix/>
          </a:blip>
          <a:srcRect/>
          <a:stretch/>
        </p:blipFill>
        <p:spPr>
          <a:xfrm>
            <a:off x="325437" y="1284287"/>
            <a:ext cx="8491537" cy="4365625"/>
          </a:xfrm>
          <a:prstGeom prst="rect">
            <a:avLst/>
          </a:prstGeom>
          <a:noFill/>
          <a:ln>
            <a:noFill/>
          </a:ln>
        </p:spPr>
      </p:pic>
      <p:sp>
        <p:nvSpPr>
          <p:cNvPr id="2" name="TextBox 1"/>
          <p:cNvSpPr txBox="1"/>
          <p:nvPr/>
        </p:nvSpPr>
        <p:spPr>
          <a:xfrm>
            <a:off x="4917056" y="2001328"/>
            <a:ext cx="2775119" cy="461665"/>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N=highest frequency</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53"/>
                                        </p:tgtEl>
                                        <p:attrNameLst>
                                          <p:attrName>style.visibility</p:attrName>
                                        </p:attrNameLst>
                                      </p:cBhvr>
                                      <p:to>
                                        <p:strVal val="visible"/>
                                      </p:to>
                                    </p:set>
                                    <p:anim calcmode="lin" valueType="num">
                                      <p:cBhvr additive="base">
                                        <p:cTn id="7" dur="500"/>
                                        <p:tgtEl>
                                          <p:spTgt spid="853"/>
                                        </p:tgtEl>
                                        <p:attrNameLst>
                                          <p:attrName>ppt_w</p:attrName>
                                        </p:attrNameLst>
                                      </p:cBhvr>
                                      <p:tavLst>
                                        <p:tav tm="0">
                                          <p:val>
                                            <p:strVal val="0"/>
                                          </p:val>
                                        </p:tav>
                                        <p:tav tm="100000">
                                          <p:val>
                                            <p:strVal val="#ppt_w"/>
                                          </p:val>
                                        </p:tav>
                                      </p:tavLst>
                                    </p:anim>
                                    <p:anim calcmode="lin" valueType="num">
                                      <p:cBhvr additive="base">
                                        <p:cTn id="8" dur="500"/>
                                        <p:tgtEl>
                                          <p:spTgt spid="85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9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66</a:t>
            </a:fld>
            <a:endParaRPr/>
          </a:p>
        </p:txBody>
      </p:sp>
      <p:sp>
        <p:nvSpPr>
          <p:cNvPr id="860" name="Google Shape;860;p9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3.22:  </a:t>
            </a:r>
            <a:r>
              <a:rPr lang="en-US" sz="2000" b="1" i="1" u="none">
                <a:solidFill>
                  <a:schemeClr val="dk1"/>
                </a:solidFill>
                <a:latin typeface="Times"/>
                <a:ea typeface="Times"/>
                <a:cs typeface="Times"/>
                <a:sym typeface="Times"/>
              </a:rPr>
              <a:t>Rough approximation of a digital signal (part 2) </a:t>
            </a:r>
            <a:endParaRPr/>
          </a:p>
        </p:txBody>
      </p:sp>
      <p:pic>
        <p:nvPicPr>
          <p:cNvPr id="861" name="Google Shape;861;p93"/>
          <p:cNvPicPr preferRelativeResize="0"/>
          <p:nvPr/>
        </p:nvPicPr>
        <p:blipFill rotWithShape="1">
          <a:blip r:embed="rId3">
            <a:alphaModFix/>
          </a:blip>
          <a:srcRect/>
          <a:stretch/>
        </p:blipFill>
        <p:spPr>
          <a:xfrm>
            <a:off x="152400" y="1066800"/>
            <a:ext cx="8770937" cy="2411412"/>
          </a:xfrm>
          <a:prstGeom prst="rect">
            <a:avLst/>
          </a:prstGeom>
          <a:noFill/>
          <a:ln>
            <a:noFill/>
          </a:ln>
        </p:spPr>
      </p:pic>
      <p:pic>
        <p:nvPicPr>
          <p:cNvPr id="862" name="Google Shape;862;p93"/>
          <p:cNvPicPr preferRelativeResize="0"/>
          <p:nvPr/>
        </p:nvPicPr>
        <p:blipFill rotWithShape="1">
          <a:blip r:embed="rId4">
            <a:alphaModFix/>
          </a:blip>
          <a:srcRect/>
          <a:stretch/>
        </p:blipFill>
        <p:spPr>
          <a:xfrm>
            <a:off x="152400" y="3886200"/>
            <a:ext cx="8669337" cy="24241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1"/>
                                        </p:tgtEl>
                                        <p:attrNameLst>
                                          <p:attrName>style.visibility</p:attrName>
                                        </p:attrNameLst>
                                      </p:cBhvr>
                                      <p:to>
                                        <p:strVal val="visible"/>
                                      </p:to>
                                    </p:set>
                                    <p:animEffect transition="in" filter="fade">
                                      <p:cBhvr>
                                        <p:cTn id="7" dur="3000"/>
                                        <p:tgtEl>
                                          <p:spTgt spid="8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2"/>
                                        </p:tgtEl>
                                        <p:attrNameLst>
                                          <p:attrName>style.visibility</p:attrName>
                                        </p:attrNameLst>
                                      </p:cBhvr>
                                      <p:to>
                                        <p:strVal val="visible"/>
                                      </p:to>
                                    </p:set>
                                    <p:animEffect transition="in" filter="fade">
                                      <p:cBhvr>
                                        <p:cTn id="12" dur="3250"/>
                                        <p:tgtEl>
                                          <p:spTgt spid="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9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67</a:t>
            </a:fld>
            <a:endParaRPr/>
          </a:p>
        </p:txBody>
      </p:sp>
      <p:sp>
        <p:nvSpPr>
          <p:cNvPr id="869" name="Google Shape;869;p94"/>
          <p:cNvSpPr txBox="1"/>
          <p:nvPr/>
        </p:nvSpPr>
        <p:spPr>
          <a:xfrm>
            <a:off x="152400" y="-20637"/>
            <a:ext cx="81534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3.23:  </a:t>
            </a:r>
            <a:r>
              <a:rPr lang="en-US" sz="2000" b="1" i="1" u="none">
                <a:solidFill>
                  <a:schemeClr val="dk1"/>
                </a:solidFill>
                <a:latin typeface="Times"/>
                <a:ea typeface="Times"/>
                <a:cs typeface="Times"/>
                <a:sym typeface="Times"/>
              </a:rPr>
              <a:t>Simulating a digital signal with first three harmonics</a:t>
            </a:r>
            <a:br>
              <a:rPr lang="en-US" sz="2000" b="1" i="1" u="none">
                <a:solidFill>
                  <a:schemeClr val="dk1"/>
                </a:solidFill>
                <a:latin typeface="Times"/>
                <a:ea typeface="Times"/>
                <a:cs typeface="Times"/>
                <a:sym typeface="Times"/>
              </a:rPr>
            </a:br>
            <a:r>
              <a:rPr lang="en-US" sz="2000" b="1" i="1" u="none">
                <a:solidFill>
                  <a:schemeClr val="dk1"/>
                </a:solidFill>
                <a:latin typeface="Times"/>
                <a:ea typeface="Times"/>
                <a:cs typeface="Times"/>
                <a:sym typeface="Times"/>
              </a:rPr>
              <a:t>                      (part I)</a:t>
            </a:r>
            <a:endParaRPr/>
          </a:p>
        </p:txBody>
      </p:sp>
      <p:pic>
        <p:nvPicPr>
          <p:cNvPr id="870" name="Google Shape;870;p94"/>
          <p:cNvPicPr preferRelativeResize="0"/>
          <p:nvPr/>
        </p:nvPicPr>
        <p:blipFill rotWithShape="1">
          <a:blip r:embed="rId3">
            <a:alphaModFix/>
          </a:blip>
          <a:srcRect/>
          <a:stretch/>
        </p:blipFill>
        <p:spPr>
          <a:xfrm>
            <a:off x="536575" y="1290637"/>
            <a:ext cx="8072437" cy="2138362"/>
          </a:xfrm>
          <a:prstGeom prst="rect">
            <a:avLst/>
          </a:prstGeom>
          <a:noFill/>
          <a:ln>
            <a:noFill/>
          </a:ln>
        </p:spPr>
      </p:pic>
      <p:pic>
        <p:nvPicPr>
          <p:cNvPr id="871" name="Google Shape;871;p94"/>
          <p:cNvPicPr preferRelativeResize="0"/>
          <p:nvPr/>
        </p:nvPicPr>
        <p:blipFill rotWithShape="1">
          <a:blip r:embed="rId4">
            <a:alphaModFix/>
          </a:blip>
          <a:srcRect/>
          <a:stretch/>
        </p:blipFill>
        <p:spPr>
          <a:xfrm>
            <a:off x="2743200" y="3944937"/>
            <a:ext cx="3368675" cy="19986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71"/>
                                        </p:tgtEl>
                                        <p:attrNameLst>
                                          <p:attrName>style.visibility</p:attrName>
                                        </p:attrNameLst>
                                      </p:cBhvr>
                                      <p:to>
                                        <p:strVal val="visible"/>
                                      </p:to>
                                    </p:set>
                                    <p:animEffect transition="in" filter="fade">
                                      <p:cBhvr>
                                        <p:cTn id="11" dur="1000"/>
                                        <p:tgtEl>
                                          <p:spTgt spid="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9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68</a:t>
            </a:fld>
            <a:endParaRPr/>
          </a:p>
        </p:txBody>
      </p:sp>
      <p:sp>
        <p:nvSpPr>
          <p:cNvPr id="878" name="Google Shape;878;p95"/>
          <p:cNvSpPr txBox="1"/>
          <p:nvPr/>
        </p:nvSpPr>
        <p:spPr>
          <a:xfrm>
            <a:off x="152400" y="-20637"/>
            <a:ext cx="81534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3.23:  </a:t>
            </a:r>
            <a:r>
              <a:rPr lang="en-US" sz="2000" b="1" i="1" u="none">
                <a:solidFill>
                  <a:schemeClr val="dk1"/>
                </a:solidFill>
                <a:latin typeface="Times"/>
                <a:ea typeface="Times"/>
                <a:cs typeface="Times"/>
                <a:sym typeface="Times"/>
              </a:rPr>
              <a:t>Simulating a digital signal with first three harmonics</a:t>
            </a:r>
            <a:br>
              <a:rPr lang="en-US" sz="2000" b="1" i="1" u="none">
                <a:solidFill>
                  <a:schemeClr val="dk1"/>
                </a:solidFill>
                <a:latin typeface="Times"/>
                <a:ea typeface="Times"/>
                <a:cs typeface="Times"/>
                <a:sym typeface="Times"/>
              </a:rPr>
            </a:br>
            <a:r>
              <a:rPr lang="en-US" sz="2000" b="1" i="1" u="none">
                <a:solidFill>
                  <a:schemeClr val="dk1"/>
                </a:solidFill>
                <a:latin typeface="Times"/>
                <a:ea typeface="Times"/>
                <a:cs typeface="Times"/>
                <a:sym typeface="Times"/>
              </a:rPr>
              <a:t>                      (part II)</a:t>
            </a:r>
            <a:endParaRPr/>
          </a:p>
        </p:txBody>
      </p:sp>
      <p:pic>
        <p:nvPicPr>
          <p:cNvPr id="879" name="Google Shape;879;p95"/>
          <p:cNvPicPr preferRelativeResize="0"/>
          <p:nvPr/>
        </p:nvPicPr>
        <p:blipFill rotWithShape="1">
          <a:blip r:embed="rId3">
            <a:alphaModFix/>
          </a:blip>
          <a:srcRect/>
          <a:stretch/>
        </p:blipFill>
        <p:spPr>
          <a:xfrm>
            <a:off x="609600" y="1295400"/>
            <a:ext cx="3368675" cy="1757362"/>
          </a:xfrm>
          <a:prstGeom prst="rect">
            <a:avLst/>
          </a:prstGeom>
          <a:noFill/>
          <a:ln>
            <a:noFill/>
          </a:ln>
        </p:spPr>
      </p:pic>
      <p:pic>
        <p:nvPicPr>
          <p:cNvPr id="880" name="Google Shape;880;p95"/>
          <p:cNvPicPr preferRelativeResize="0"/>
          <p:nvPr/>
        </p:nvPicPr>
        <p:blipFill rotWithShape="1">
          <a:blip r:embed="rId4">
            <a:alphaModFix/>
          </a:blip>
          <a:srcRect/>
          <a:stretch/>
        </p:blipFill>
        <p:spPr>
          <a:xfrm>
            <a:off x="5029200" y="2824162"/>
            <a:ext cx="3368675" cy="1998662"/>
          </a:xfrm>
          <a:prstGeom prst="rect">
            <a:avLst/>
          </a:prstGeom>
          <a:noFill/>
          <a:ln>
            <a:noFill/>
          </a:ln>
        </p:spPr>
      </p:pic>
      <p:pic>
        <p:nvPicPr>
          <p:cNvPr id="881" name="Google Shape;881;p95"/>
          <p:cNvPicPr preferRelativeResize="0"/>
          <p:nvPr/>
        </p:nvPicPr>
        <p:blipFill rotWithShape="1">
          <a:blip r:embed="rId5">
            <a:alphaModFix/>
          </a:blip>
          <a:srcRect/>
          <a:stretch/>
        </p:blipFill>
        <p:spPr>
          <a:xfrm>
            <a:off x="609600" y="4648200"/>
            <a:ext cx="3368675" cy="18018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Effect transition="in" filter="fade">
                                      <p:cBhvr>
                                        <p:cTn id="7" dur="1000"/>
                                        <p:tgtEl>
                                          <p:spTgt spid="8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0"/>
                                        </p:tgtEl>
                                        <p:attrNameLst>
                                          <p:attrName>style.visibility</p:attrName>
                                        </p:attrNameLst>
                                      </p:cBhvr>
                                      <p:to>
                                        <p:strVal val="visible"/>
                                      </p:to>
                                    </p:set>
                                    <p:animEffect transition="in" filter="fade">
                                      <p:cBhvr>
                                        <p:cTn id="12" dur="1000"/>
                                        <p:tgtEl>
                                          <p:spTgt spid="8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1"/>
                                        </p:tgtEl>
                                        <p:attrNameLst>
                                          <p:attrName>style.visibility</p:attrName>
                                        </p:attrNameLst>
                                      </p:cBhvr>
                                      <p:to>
                                        <p:strVal val="visible"/>
                                      </p:to>
                                    </p:set>
                                    <p:animEffect transition="in" filter="fade">
                                      <p:cBhvr>
                                        <p:cTn id="17" dur="1000"/>
                                        <p:tgtEl>
                                          <p:spTgt spid="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69</a:t>
            </a:fld>
            <a:endParaRPr/>
          </a:p>
        </p:txBody>
      </p:sp>
      <p:pic>
        <p:nvPicPr>
          <p:cNvPr id="888" name="Google Shape;888;p96"/>
          <p:cNvPicPr preferRelativeResize="0"/>
          <p:nvPr/>
        </p:nvPicPr>
        <p:blipFill rotWithShape="1">
          <a:blip r:embed="rId3">
            <a:alphaModFix/>
          </a:blip>
          <a:srcRect/>
          <a:stretch/>
        </p:blipFill>
        <p:spPr>
          <a:xfrm>
            <a:off x="0" y="-6350"/>
            <a:ext cx="701675" cy="555625"/>
          </a:xfrm>
          <a:prstGeom prst="rect">
            <a:avLst/>
          </a:prstGeom>
          <a:noFill/>
          <a:ln>
            <a:noFill/>
          </a:ln>
        </p:spPr>
      </p:pic>
      <p:sp>
        <p:nvSpPr>
          <p:cNvPr id="889" name="Google Shape;889;p96"/>
          <p:cNvSpPr txBox="1"/>
          <p:nvPr/>
        </p:nvSpPr>
        <p:spPr>
          <a:xfrm>
            <a:off x="838200" y="71437"/>
            <a:ext cx="8153400" cy="461962"/>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3.2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Bandwidth requirements</a:t>
            </a:r>
            <a:endParaRPr/>
          </a:p>
        </p:txBody>
      </p:sp>
      <p:pic>
        <p:nvPicPr>
          <p:cNvPr id="890" name="Google Shape;890;p96"/>
          <p:cNvPicPr preferRelativeResize="0"/>
          <p:nvPr/>
        </p:nvPicPr>
        <p:blipFill rotWithShape="1">
          <a:blip r:embed="rId4">
            <a:alphaModFix/>
          </a:blip>
          <a:srcRect/>
          <a:stretch/>
        </p:blipFill>
        <p:spPr>
          <a:xfrm>
            <a:off x="180975" y="2657475"/>
            <a:ext cx="8782050" cy="1543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a:t>
            </a:fld>
            <a:endParaRPr/>
          </a:p>
        </p:txBody>
      </p:sp>
      <p:sp>
        <p:nvSpPr>
          <p:cNvPr id="197" name="Google Shape;197;p3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8" name="Google Shape;198;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9" name="Google Shape;199;p3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0" name="Google Shape;200;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1" name="Google Shape;201;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2" name="Google Shape;202;p3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3" name="Google Shape;203;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4" name="Google Shape;204;p34"/>
          <p:cNvSpPr txBox="1"/>
          <p:nvPr/>
        </p:nvSpPr>
        <p:spPr>
          <a:xfrm>
            <a:off x="1143000" y="0"/>
            <a:ext cx="60023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3.1.1  Analog and Digital Data</a:t>
            </a:r>
            <a:endParaRPr/>
          </a:p>
        </p:txBody>
      </p:sp>
      <p:sp>
        <p:nvSpPr>
          <p:cNvPr id="205" name="Google Shape;205;p34"/>
          <p:cNvSpPr txBox="1"/>
          <p:nvPr/>
        </p:nvSpPr>
        <p:spPr>
          <a:xfrm>
            <a:off x="381000" y="1293812"/>
            <a:ext cx="7924800" cy="3970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Data can be analog or digital. </a:t>
            </a:r>
            <a:r>
              <a:rPr lang="en-US" sz="2800" b="1" i="1" u="none" dirty="0">
                <a:solidFill>
                  <a:srgbClr val="00B0F0"/>
                </a:solidFill>
                <a:latin typeface="Times New Roman"/>
                <a:ea typeface="Times New Roman"/>
                <a:cs typeface="Times New Roman"/>
                <a:sym typeface="Times New Roman"/>
              </a:rPr>
              <a:t>The term analog data refers to information that is continuous; digital data refers to information that has discrete states. </a:t>
            </a:r>
            <a:r>
              <a:rPr lang="en-US" sz="2800" b="1" i="1" u="none" dirty="0">
                <a:solidFill>
                  <a:schemeClr val="dk1"/>
                </a:solidFill>
                <a:latin typeface="Times New Roman"/>
                <a:ea typeface="Times New Roman"/>
                <a:cs typeface="Times New Roman"/>
                <a:sym typeface="Times New Roman"/>
              </a:rPr>
              <a:t>For example, an analog clock that has hour, minute, and second hands gives information in a continuous form; the movements of the hands are continuous. On the other hand, a digital clock that reports the hours and the minutes will change suddenly from 8:05 to 8:06.</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9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70</a:t>
            </a:fld>
            <a:endParaRPr/>
          </a:p>
        </p:txBody>
      </p:sp>
      <p:sp>
        <p:nvSpPr>
          <p:cNvPr id="897" name="Google Shape;897;p97"/>
          <p:cNvSpPr txBox="1"/>
          <p:nvPr/>
        </p:nvSpPr>
        <p:spPr>
          <a:xfrm>
            <a:off x="76200" y="6969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What is the required bandwidth of a low-pass channel if we need to send 1 Mbps by using baseband transmission?</a:t>
            </a:r>
            <a:endParaRPr/>
          </a:p>
        </p:txBody>
      </p:sp>
      <p:grpSp>
        <p:nvGrpSpPr>
          <p:cNvPr id="898" name="Google Shape;898;p97"/>
          <p:cNvGrpSpPr/>
          <p:nvPr/>
        </p:nvGrpSpPr>
        <p:grpSpPr>
          <a:xfrm>
            <a:off x="0" y="0"/>
            <a:ext cx="9144000" cy="609600"/>
            <a:chOff x="0" y="2448"/>
            <a:chExt cx="5760" cy="384"/>
          </a:xfrm>
        </p:grpSpPr>
        <p:sp>
          <p:nvSpPr>
            <p:cNvPr id="899" name="Google Shape;899;p9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00" name="Google Shape;900;p97"/>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3.22</a:t>
              </a:r>
              <a:endParaRPr/>
            </a:p>
          </p:txBody>
        </p:sp>
      </p:grpSp>
      <p:sp>
        <p:nvSpPr>
          <p:cNvPr id="901" name="Google Shape;901;p97"/>
          <p:cNvSpPr txBox="1"/>
          <p:nvPr/>
        </p:nvSpPr>
        <p:spPr>
          <a:xfrm>
            <a:off x="76200" y="1600200"/>
            <a:ext cx="8839200" cy="48323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answer depends on the accuracy desired.</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The minimum bandwidth, a rough approximation, is B</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bit rate /2, or 500 kHz. We need a low-pass channel with</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frequencies between 0 and 500 kHz.</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b. A better result can be achieved by using the first and the</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third harmonics with the required bandwidth B = 3 × 500</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kHz = 1.5 MHz.</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c. A still better result can be achieved by using the first,</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third, and fifth harmonics with B = 5 × 500 kHz = 2.5</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MHz.</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71</a:t>
            </a:fld>
            <a:endParaRPr/>
          </a:p>
        </p:txBody>
      </p:sp>
      <p:sp>
        <p:nvSpPr>
          <p:cNvPr id="908" name="Google Shape;908;p98"/>
          <p:cNvSpPr txBox="1"/>
          <p:nvPr/>
        </p:nvSpPr>
        <p:spPr>
          <a:xfrm>
            <a:off x="76200" y="6969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have a low-pass channel with bandwidth 100 kHz. What is the maximum bit rate of this channel?.</a:t>
            </a:r>
            <a:endParaRPr/>
          </a:p>
        </p:txBody>
      </p:sp>
      <p:grpSp>
        <p:nvGrpSpPr>
          <p:cNvPr id="909" name="Google Shape;909;p98"/>
          <p:cNvGrpSpPr/>
          <p:nvPr/>
        </p:nvGrpSpPr>
        <p:grpSpPr>
          <a:xfrm>
            <a:off x="0" y="0"/>
            <a:ext cx="9144000" cy="609600"/>
            <a:chOff x="0" y="2448"/>
            <a:chExt cx="5760" cy="384"/>
          </a:xfrm>
        </p:grpSpPr>
        <p:sp>
          <p:nvSpPr>
            <p:cNvPr id="910" name="Google Shape;910;p9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11" name="Google Shape;911;p98"/>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3.23</a:t>
              </a:r>
              <a:endParaRPr/>
            </a:p>
          </p:txBody>
        </p:sp>
      </p:grpSp>
      <p:sp>
        <p:nvSpPr>
          <p:cNvPr id="912" name="Google Shape;912;p98"/>
          <p:cNvSpPr txBox="1"/>
          <p:nvPr/>
        </p:nvSpPr>
        <p:spPr>
          <a:xfrm>
            <a:off x="76200" y="3594100"/>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maximum bit rate can be achieved if we use the first harmonic. The bit rate is 2 times the available bandwidth, or 200 kbps.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72</a:t>
            </a:fld>
            <a:endParaRPr/>
          </a:p>
        </p:txBody>
      </p:sp>
      <p:sp>
        <p:nvSpPr>
          <p:cNvPr id="919" name="Google Shape;919;p9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3.24:  </a:t>
            </a:r>
            <a:r>
              <a:rPr lang="en-US" sz="2000" b="1" i="1" u="none">
                <a:solidFill>
                  <a:schemeClr val="dk1"/>
                </a:solidFill>
                <a:latin typeface="Times"/>
                <a:ea typeface="Times"/>
                <a:cs typeface="Times"/>
                <a:sym typeface="Times"/>
              </a:rPr>
              <a:t>Bandwidth of a band-pass channel</a:t>
            </a:r>
            <a:endParaRPr/>
          </a:p>
        </p:txBody>
      </p:sp>
      <p:pic>
        <p:nvPicPr>
          <p:cNvPr id="920" name="Google Shape;920;p99"/>
          <p:cNvPicPr preferRelativeResize="0"/>
          <p:nvPr/>
        </p:nvPicPr>
        <p:blipFill rotWithShape="1">
          <a:blip r:embed="rId3">
            <a:alphaModFix/>
          </a:blip>
          <a:srcRect/>
          <a:stretch/>
        </p:blipFill>
        <p:spPr>
          <a:xfrm>
            <a:off x="533400" y="2514600"/>
            <a:ext cx="7710487" cy="18430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animEffect transition="in" filter="fade">
                                      <p:cBhvr>
                                        <p:cTn id="7" dur="2750"/>
                                        <p:tgtEl>
                                          <p:spTgt spid="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0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73</a:t>
            </a:fld>
            <a:endParaRPr/>
          </a:p>
        </p:txBody>
      </p:sp>
      <p:sp>
        <p:nvSpPr>
          <p:cNvPr id="927" name="Google Shape;927;p100"/>
          <p:cNvSpPr txBox="1"/>
          <p:nvPr/>
        </p:nvSpPr>
        <p:spPr>
          <a:xfrm>
            <a:off x="152400" y="-20637"/>
            <a:ext cx="81534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3.25:  </a:t>
            </a:r>
            <a:r>
              <a:rPr lang="en-US" sz="2000" b="1" i="1" u="none">
                <a:solidFill>
                  <a:schemeClr val="dk1"/>
                </a:solidFill>
                <a:latin typeface="Times"/>
                <a:ea typeface="Times"/>
                <a:cs typeface="Times"/>
                <a:sym typeface="Times"/>
              </a:rPr>
              <a:t>Modulation of a digital signal for transmission on</a:t>
            </a:r>
            <a:br>
              <a:rPr lang="en-US" sz="2000" b="1" i="1" u="none">
                <a:solidFill>
                  <a:schemeClr val="dk1"/>
                </a:solidFill>
                <a:latin typeface="Times"/>
                <a:ea typeface="Times"/>
                <a:cs typeface="Times"/>
                <a:sym typeface="Times"/>
              </a:rPr>
            </a:br>
            <a:r>
              <a:rPr lang="en-US" sz="2000" b="1" i="1" u="none">
                <a:solidFill>
                  <a:schemeClr val="dk1"/>
                </a:solidFill>
                <a:latin typeface="Times"/>
                <a:ea typeface="Times"/>
                <a:cs typeface="Times"/>
                <a:sym typeface="Times"/>
              </a:rPr>
              <a:t>                      band-pass channel</a:t>
            </a:r>
            <a:endParaRPr/>
          </a:p>
        </p:txBody>
      </p:sp>
      <p:pic>
        <p:nvPicPr>
          <p:cNvPr id="928" name="Google Shape;928;p100"/>
          <p:cNvPicPr preferRelativeResize="0"/>
          <p:nvPr/>
        </p:nvPicPr>
        <p:blipFill rotWithShape="1">
          <a:blip r:embed="rId3">
            <a:alphaModFix/>
          </a:blip>
          <a:srcRect/>
          <a:stretch/>
        </p:blipFill>
        <p:spPr>
          <a:xfrm>
            <a:off x="609600" y="1849437"/>
            <a:ext cx="2374900" cy="665162"/>
          </a:xfrm>
          <a:prstGeom prst="rect">
            <a:avLst/>
          </a:prstGeom>
          <a:noFill/>
          <a:ln>
            <a:noFill/>
          </a:ln>
        </p:spPr>
      </p:pic>
      <p:pic>
        <p:nvPicPr>
          <p:cNvPr id="929" name="Google Shape;929;p100"/>
          <p:cNvPicPr preferRelativeResize="0"/>
          <p:nvPr/>
        </p:nvPicPr>
        <p:blipFill rotWithShape="1">
          <a:blip r:embed="rId4">
            <a:alphaModFix/>
          </a:blip>
          <a:srcRect/>
          <a:stretch/>
        </p:blipFill>
        <p:spPr>
          <a:xfrm>
            <a:off x="6388100" y="1849437"/>
            <a:ext cx="2374900" cy="665162"/>
          </a:xfrm>
          <a:prstGeom prst="rect">
            <a:avLst/>
          </a:prstGeom>
          <a:noFill/>
          <a:ln>
            <a:noFill/>
          </a:ln>
        </p:spPr>
      </p:pic>
      <p:pic>
        <p:nvPicPr>
          <p:cNvPr id="930" name="Google Shape;930;p100"/>
          <p:cNvPicPr preferRelativeResize="0"/>
          <p:nvPr/>
        </p:nvPicPr>
        <p:blipFill rotWithShape="1">
          <a:blip r:embed="rId5">
            <a:alphaModFix/>
          </a:blip>
          <a:srcRect/>
          <a:stretch/>
        </p:blipFill>
        <p:spPr>
          <a:xfrm>
            <a:off x="1169987" y="2566987"/>
            <a:ext cx="2276475" cy="974725"/>
          </a:xfrm>
          <a:prstGeom prst="rect">
            <a:avLst/>
          </a:prstGeom>
          <a:noFill/>
          <a:ln>
            <a:noFill/>
          </a:ln>
        </p:spPr>
      </p:pic>
      <p:pic>
        <p:nvPicPr>
          <p:cNvPr id="931" name="Google Shape;931;p100"/>
          <p:cNvPicPr preferRelativeResize="0"/>
          <p:nvPr/>
        </p:nvPicPr>
        <p:blipFill rotWithShape="1">
          <a:blip r:embed="rId6">
            <a:alphaModFix/>
          </a:blip>
          <a:srcRect/>
          <a:stretch/>
        </p:blipFill>
        <p:spPr>
          <a:xfrm>
            <a:off x="5943600" y="2555875"/>
            <a:ext cx="2268537" cy="995362"/>
          </a:xfrm>
          <a:prstGeom prst="rect">
            <a:avLst/>
          </a:prstGeom>
          <a:noFill/>
          <a:ln>
            <a:noFill/>
          </a:ln>
        </p:spPr>
      </p:pic>
      <p:pic>
        <p:nvPicPr>
          <p:cNvPr id="932" name="Google Shape;932;p100"/>
          <p:cNvPicPr preferRelativeResize="0"/>
          <p:nvPr/>
        </p:nvPicPr>
        <p:blipFill rotWithShape="1">
          <a:blip r:embed="rId7">
            <a:alphaModFix/>
          </a:blip>
          <a:srcRect/>
          <a:stretch/>
        </p:blipFill>
        <p:spPr>
          <a:xfrm>
            <a:off x="609600" y="3660775"/>
            <a:ext cx="2374900" cy="1746250"/>
          </a:xfrm>
          <a:prstGeom prst="rect">
            <a:avLst/>
          </a:prstGeom>
          <a:noFill/>
          <a:ln>
            <a:noFill/>
          </a:ln>
        </p:spPr>
      </p:pic>
      <p:pic>
        <p:nvPicPr>
          <p:cNvPr id="933" name="Google Shape;933;p100"/>
          <p:cNvPicPr preferRelativeResize="0"/>
          <p:nvPr/>
        </p:nvPicPr>
        <p:blipFill rotWithShape="1">
          <a:blip r:embed="rId8">
            <a:alphaModFix/>
          </a:blip>
          <a:srcRect/>
          <a:stretch/>
        </p:blipFill>
        <p:spPr>
          <a:xfrm>
            <a:off x="6388100" y="3660775"/>
            <a:ext cx="2374900" cy="1746250"/>
          </a:xfrm>
          <a:prstGeom prst="rect">
            <a:avLst/>
          </a:prstGeom>
          <a:noFill/>
          <a:ln>
            <a:noFill/>
          </a:ln>
        </p:spPr>
      </p:pic>
      <p:pic>
        <p:nvPicPr>
          <p:cNvPr id="934" name="Google Shape;934;p100"/>
          <p:cNvPicPr preferRelativeResize="0"/>
          <p:nvPr/>
        </p:nvPicPr>
        <p:blipFill rotWithShape="1">
          <a:blip r:embed="rId9">
            <a:alphaModFix/>
          </a:blip>
          <a:srcRect/>
          <a:stretch/>
        </p:blipFill>
        <p:spPr>
          <a:xfrm>
            <a:off x="3352800" y="3657600"/>
            <a:ext cx="2632075" cy="17002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0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74</a:t>
            </a:fld>
            <a:endParaRPr/>
          </a:p>
        </p:txBody>
      </p:sp>
      <p:sp>
        <p:nvSpPr>
          <p:cNvPr id="941" name="Google Shape;941;p101"/>
          <p:cNvSpPr txBox="1"/>
          <p:nvPr/>
        </p:nvSpPr>
        <p:spPr>
          <a:xfrm>
            <a:off x="76200" y="696912"/>
            <a:ext cx="8839200" cy="56943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example of broadband transmission using modulation is the sending of computer data through a telephone subscriber line, the line connecting a resident to the central telephone office. These lines, installed many years ago, are designed to carry voice (analog signal) with a limited bandwidth. Although this channel can be used as a low-pass channel, it is normally considered a bandpass channel. One reason is that the bandwidth is so narrow (4 kHz) that if we treat the channel as low-pass and use it for baseband transmission, the maximum bit rate can be only 8 kbps. The solution is to consider the channel a bandpass channel, convert the digital signal from the computer to an analog signal, and send the analog signal. </a:t>
            </a:r>
            <a:endParaRPr/>
          </a:p>
        </p:txBody>
      </p:sp>
      <p:grpSp>
        <p:nvGrpSpPr>
          <p:cNvPr id="942" name="Google Shape;942;p101"/>
          <p:cNvGrpSpPr/>
          <p:nvPr/>
        </p:nvGrpSpPr>
        <p:grpSpPr>
          <a:xfrm>
            <a:off x="0" y="0"/>
            <a:ext cx="9144000" cy="609600"/>
            <a:chOff x="0" y="2448"/>
            <a:chExt cx="5760" cy="384"/>
          </a:xfrm>
        </p:grpSpPr>
        <p:sp>
          <p:nvSpPr>
            <p:cNvPr id="943" name="Google Shape;943;p10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44" name="Google Shape;944;p101"/>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3.24</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0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75</a:t>
            </a:fld>
            <a:endParaRPr/>
          </a:p>
        </p:txBody>
      </p:sp>
      <p:sp>
        <p:nvSpPr>
          <p:cNvPr id="951" name="Google Shape;951;p102"/>
          <p:cNvSpPr txBox="1"/>
          <p:nvPr/>
        </p:nvSpPr>
        <p:spPr>
          <a:xfrm>
            <a:off x="76200" y="696912"/>
            <a:ext cx="8839200" cy="526293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 second example is the digital cellular telephone. For better reception, digital cellular phones digitize analog voice. </a:t>
            </a:r>
            <a:r>
              <a:rPr lang="en-US" sz="2800" b="0" i="0" u="none" dirty="0">
                <a:solidFill>
                  <a:srgbClr val="00B0F0"/>
                </a:solidFill>
                <a:latin typeface="Times New Roman"/>
                <a:ea typeface="Times New Roman"/>
                <a:cs typeface="Times New Roman"/>
                <a:sym typeface="Times New Roman"/>
              </a:rPr>
              <a:t>Although the bandwidth allocated to a company providing digital cellular phone service is very wide, we still cannot send the digitized signal without conversion. The reason is that we have only a band-pass channel available between caller and </a:t>
            </a:r>
            <a:r>
              <a:rPr lang="en-US" sz="2800" b="0" i="0" u="none" dirty="0" err="1">
                <a:solidFill>
                  <a:srgbClr val="00B0F0"/>
                </a:solidFill>
                <a:latin typeface="Times New Roman"/>
                <a:ea typeface="Times New Roman"/>
                <a:cs typeface="Times New Roman"/>
                <a:sym typeface="Times New Roman"/>
              </a:rPr>
              <a:t>callee</a:t>
            </a:r>
            <a:r>
              <a:rPr lang="en-US" sz="2800" b="0" i="0" u="none" dirty="0">
                <a:solidFill>
                  <a:srgbClr val="00B0F0"/>
                </a:solidFill>
                <a:latin typeface="Times New Roman"/>
                <a:ea typeface="Times New Roman"/>
                <a:cs typeface="Times New Roman"/>
                <a:sym typeface="Times New Roman"/>
              </a:rPr>
              <a:t>.</a:t>
            </a:r>
            <a:r>
              <a:rPr lang="en-US" sz="2800" b="0" i="0" u="none" dirty="0">
                <a:solidFill>
                  <a:schemeClr val="dk1"/>
                </a:solidFill>
                <a:latin typeface="Times New Roman"/>
                <a:ea typeface="Times New Roman"/>
                <a:cs typeface="Times New Roman"/>
                <a:sym typeface="Times New Roman"/>
              </a:rPr>
              <a:t> For example, if the available bandwidth is W and we allow 1000 couples to talk simultaneously, this means the available channel is W/1000, just part of the entire bandwidth. We need to convert the digitized voice to a composite analog signal before transmission.</a:t>
            </a:r>
            <a:endParaRPr dirty="0"/>
          </a:p>
        </p:txBody>
      </p:sp>
      <p:grpSp>
        <p:nvGrpSpPr>
          <p:cNvPr id="952" name="Google Shape;952;p102"/>
          <p:cNvGrpSpPr/>
          <p:nvPr/>
        </p:nvGrpSpPr>
        <p:grpSpPr>
          <a:xfrm>
            <a:off x="0" y="0"/>
            <a:ext cx="9144000" cy="609600"/>
            <a:chOff x="0" y="2448"/>
            <a:chExt cx="5760" cy="384"/>
          </a:xfrm>
        </p:grpSpPr>
        <p:sp>
          <p:nvSpPr>
            <p:cNvPr id="953" name="Google Shape;953;p10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4" name="Google Shape;954;p102"/>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3.25</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76</a:t>
            </a:fld>
            <a:endParaRPr/>
          </a:p>
        </p:txBody>
      </p:sp>
      <p:sp>
        <p:nvSpPr>
          <p:cNvPr id="961" name="Google Shape;961;p103"/>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2" name="Google Shape;962;p103"/>
          <p:cNvSpPr txBox="1"/>
          <p:nvPr/>
        </p:nvSpPr>
        <p:spPr>
          <a:xfrm>
            <a:off x="228600" y="406400"/>
            <a:ext cx="7059612"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3-4   TRANSMISSION IMPAIRMENT</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963" name="Google Shape;963;p103"/>
          <p:cNvSpPr txBox="1"/>
          <p:nvPr/>
        </p:nvSpPr>
        <p:spPr>
          <a:xfrm>
            <a:off x="228600" y="1677987"/>
            <a:ext cx="82296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Signals travel through transmission media, which are not perfect. The imperfection causes signal impairment. </a:t>
            </a:r>
            <a:r>
              <a:rPr lang="en-US" sz="3200" b="1" i="1" u="none" dirty="0">
                <a:solidFill>
                  <a:srgbClr val="00B0F0"/>
                </a:solidFill>
                <a:latin typeface="Times"/>
                <a:ea typeface="Times"/>
                <a:cs typeface="Times"/>
                <a:sym typeface="Times"/>
              </a:rPr>
              <a:t>This means that the signal at the beginning of the medium is not the same as the signal at the end of the medium. What is sent is not what is received. Three causes of impairment are attenuation, distortion, and noise</a:t>
            </a:r>
            <a:r>
              <a:rPr lang="en-US" sz="3200" b="1" i="1" u="none" dirty="0">
                <a:solidFill>
                  <a:schemeClr val="dk1"/>
                </a:solidFill>
                <a:latin typeface="Times"/>
                <a:ea typeface="Times"/>
                <a:cs typeface="Times"/>
                <a:sym typeface="Times"/>
              </a:rPr>
              <a:t> (see Figure 3.26).</a:t>
            </a:r>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0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77</a:t>
            </a:fld>
            <a:endParaRPr/>
          </a:p>
        </p:txBody>
      </p:sp>
      <p:sp>
        <p:nvSpPr>
          <p:cNvPr id="970" name="Google Shape;970;p10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3.26:  </a:t>
            </a:r>
            <a:r>
              <a:rPr lang="en-US" sz="2000" b="1" i="1" u="none">
                <a:solidFill>
                  <a:schemeClr val="dk1"/>
                </a:solidFill>
                <a:latin typeface="Times"/>
                <a:ea typeface="Times"/>
                <a:cs typeface="Times"/>
                <a:sym typeface="Times"/>
              </a:rPr>
              <a:t>Causes of impairment</a:t>
            </a:r>
            <a:endParaRPr/>
          </a:p>
        </p:txBody>
      </p:sp>
      <p:pic>
        <p:nvPicPr>
          <p:cNvPr id="971" name="Google Shape;971;p104"/>
          <p:cNvPicPr preferRelativeResize="0"/>
          <p:nvPr/>
        </p:nvPicPr>
        <p:blipFill rotWithShape="1">
          <a:blip r:embed="rId3">
            <a:alphaModFix/>
          </a:blip>
          <a:srcRect/>
          <a:stretch/>
        </p:blipFill>
        <p:spPr>
          <a:xfrm>
            <a:off x="1219200" y="2362200"/>
            <a:ext cx="5948362" cy="18811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1"/>
                                        </p:tgtEl>
                                        <p:attrNameLst>
                                          <p:attrName>style.visibility</p:attrName>
                                        </p:attrNameLst>
                                      </p:cBhvr>
                                      <p:to>
                                        <p:strVal val="visible"/>
                                      </p:to>
                                    </p:set>
                                    <p:animEffect transition="in" filter="fade">
                                      <p:cBhvr>
                                        <p:cTn id="7" dur="1000"/>
                                        <p:tgtEl>
                                          <p:spTgt spid="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0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78</a:t>
            </a:fld>
            <a:endParaRPr/>
          </a:p>
        </p:txBody>
      </p:sp>
      <p:sp>
        <p:nvSpPr>
          <p:cNvPr id="978" name="Google Shape;978;p10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9" name="Google Shape;979;p10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0" name="Google Shape;980;p10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1" name="Google Shape;981;p10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2" name="Google Shape;982;p10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3" name="Google Shape;983;p10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4" name="Google Shape;984;p10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5" name="Google Shape;985;p105"/>
          <p:cNvSpPr txBox="1"/>
          <p:nvPr/>
        </p:nvSpPr>
        <p:spPr>
          <a:xfrm>
            <a:off x="1143000" y="0"/>
            <a:ext cx="35782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3.4.1  Attenuation</a:t>
            </a:r>
            <a:endParaRPr/>
          </a:p>
        </p:txBody>
      </p:sp>
      <p:sp>
        <p:nvSpPr>
          <p:cNvPr id="986" name="Google Shape;986;p105"/>
          <p:cNvSpPr txBox="1"/>
          <p:nvPr/>
        </p:nvSpPr>
        <p:spPr>
          <a:xfrm>
            <a:off x="381000" y="1293812"/>
            <a:ext cx="7924800" cy="3970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Attenuation means a loss of energy.</a:t>
            </a:r>
            <a:r>
              <a:rPr lang="en-US" sz="2800" b="1" i="1" u="none" dirty="0">
                <a:solidFill>
                  <a:schemeClr val="dk1"/>
                </a:solidFill>
                <a:latin typeface="Times New Roman"/>
                <a:ea typeface="Times New Roman"/>
                <a:cs typeface="Times New Roman"/>
                <a:sym typeface="Times New Roman"/>
              </a:rPr>
              <a:t> When a signal, simple or composite, travels through a medium, it loses some of its energy in overcoming the resistance of the medium. That is why a wire carrying electric signals gets warm, if not hot, after a while. Some of the electrical energy in the signal is converted to heat. To compensate for this loss, </a:t>
            </a:r>
            <a:r>
              <a:rPr lang="en-US" sz="2800" b="1" i="1" u="none" dirty="0">
                <a:solidFill>
                  <a:srgbClr val="00B0F0"/>
                </a:solidFill>
                <a:latin typeface="Times New Roman"/>
                <a:ea typeface="Times New Roman"/>
                <a:cs typeface="Times New Roman"/>
                <a:sym typeface="Times New Roman"/>
              </a:rPr>
              <a:t>amplifiers are used to amplify the signal.</a:t>
            </a:r>
            <a:r>
              <a:rPr lang="en-US" sz="2800" b="1" i="1" u="none" dirty="0">
                <a:solidFill>
                  <a:schemeClr val="dk1"/>
                </a:solidFill>
                <a:latin typeface="Times New Roman"/>
                <a:ea typeface="Times New Roman"/>
                <a:cs typeface="Times New Roman"/>
                <a:sym typeface="Times New Roman"/>
              </a:rPr>
              <a:t> Figure 3.27 shows the effect of attenuation and amplification..</a:t>
            </a:r>
            <a:endParaRPr dirty="0"/>
          </a:p>
        </p:txBody>
      </p:sp>
      <p:sp>
        <p:nvSpPr>
          <p:cNvPr id="2" name="TextBox 1"/>
          <p:cNvSpPr txBox="1"/>
          <p:nvPr/>
        </p:nvSpPr>
        <p:spPr>
          <a:xfrm>
            <a:off x="2087592" y="5505449"/>
            <a:ext cx="2938625" cy="646331"/>
          </a:xfrm>
          <a:prstGeom prst="rect">
            <a:avLst/>
          </a:prstGeom>
          <a:noFill/>
        </p:spPr>
        <p:txBody>
          <a:bodyPr wrap="none" rtlCol="0">
            <a:spAutoFit/>
          </a:bodyPr>
          <a:lstStyle/>
          <a:p>
            <a:r>
              <a:rPr lang="en-US" sz="3600" dirty="0" smtClean="0">
                <a:solidFill>
                  <a:srgbClr val="00B0F0"/>
                </a:solidFill>
              </a:rPr>
              <a:t>10 log</a:t>
            </a:r>
            <a:r>
              <a:rPr lang="en-US" sz="3600" baseline="-25000" dirty="0" smtClean="0">
                <a:solidFill>
                  <a:srgbClr val="00B0F0"/>
                </a:solidFill>
              </a:rPr>
              <a:t>10 </a:t>
            </a:r>
            <a:r>
              <a:rPr lang="en-US" sz="3600" dirty="0" smtClean="0">
                <a:solidFill>
                  <a:srgbClr val="00B0F0"/>
                </a:solidFill>
              </a:rPr>
              <a:t>p</a:t>
            </a:r>
            <a:r>
              <a:rPr lang="en-US" sz="3600" baseline="-25000" dirty="0" smtClean="0">
                <a:solidFill>
                  <a:srgbClr val="00B0F0"/>
                </a:solidFill>
              </a:rPr>
              <a:t>2</a:t>
            </a:r>
            <a:r>
              <a:rPr lang="en-US" sz="3600" dirty="0" smtClean="0">
                <a:solidFill>
                  <a:srgbClr val="00B0F0"/>
                </a:solidFill>
              </a:rPr>
              <a:t>/p1</a:t>
            </a:r>
            <a:endParaRPr lang="en-IN" sz="3600" dirty="0">
              <a:solidFill>
                <a:srgbClr val="00B0F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0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79</a:t>
            </a:fld>
            <a:endParaRPr/>
          </a:p>
        </p:txBody>
      </p:sp>
      <p:sp>
        <p:nvSpPr>
          <p:cNvPr id="993" name="Google Shape;993;p10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3.27:  </a:t>
            </a:r>
            <a:r>
              <a:rPr lang="en-US" sz="2000" b="1" i="1" u="none">
                <a:solidFill>
                  <a:schemeClr val="dk1"/>
                </a:solidFill>
                <a:latin typeface="Times"/>
                <a:ea typeface="Times"/>
                <a:cs typeface="Times"/>
                <a:sym typeface="Times"/>
              </a:rPr>
              <a:t>Attenuation and amplification</a:t>
            </a:r>
            <a:endParaRPr/>
          </a:p>
        </p:txBody>
      </p:sp>
      <p:pic>
        <p:nvPicPr>
          <p:cNvPr id="994" name="Google Shape;994;p106"/>
          <p:cNvPicPr preferRelativeResize="0"/>
          <p:nvPr/>
        </p:nvPicPr>
        <p:blipFill rotWithShape="1">
          <a:blip r:embed="rId3">
            <a:alphaModFix/>
          </a:blip>
          <a:srcRect/>
          <a:stretch/>
        </p:blipFill>
        <p:spPr>
          <a:xfrm>
            <a:off x="838200" y="3733800"/>
            <a:ext cx="7327900" cy="1290637"/>
          </a:xfrm>
          <a:prstGeom prst="rect">
            <a:avLst/>
          </a:prstGeom>
          <a:noFill/>
          <a:ln>
            <a:noFill/>
          </a:ln>
        </p:spPr>
      </p:pic>
      <p:pic>
        <p:nvPicPr>
          <p:cNvPr id="995" name="Google Shape;995;p106"/>
          <p:cNvPicPr preferRelativeResize="0"/>
          <p:nvPr/>
        </p:nvPicPr>
        <p:blipFill rotWithShape="1">
          <a:blip r:embed="rId4">
            <a:alphaModFix/>
          </a:blip>
          <a:srcRect/>
          <a:stretch/>
        </p:blipFill>
        <p:spPr>
          <a:xfrm>
            <a:off x="533400" y="2039937"/>
            <a:ext cx="1266825" cy="1441450"/>
          </a:xfrm>
          <a:prstGeom prst="rect">
            <a:avLst/>
          </a:prstGeom>
          <a:noFill/>
          <a:ln>
            <a:noFill/>
          </a:ln>
        </p:spPr>
      </p:pic>
      <p:pic>
        <p:nvPicPr>
          <p:cNvPr id="996" name="Google Shape;996;p106"/>
          <p:cNvPicPr preferRelativeResize="0"/>
          <p:nvPr/>
        </p:nvPicPr>
        <p:blipFill rotWithShape="1">
          <a:blip r:embed="rId5">
            <a:alphaModFix/>
          </a:blip>
          <a:srcRect/>
          <a:stretch/>
        </p:blipFill>
        <p:spPr>
          <a:xfrm>
            <a:off x="4367212" y="1890712"/>
            <a:ext cx="1423987" cy="1462087"/>
          </a:xfrm>
          <a:prstGeom prst="rect">
            <a:avLst/>
          </a:prstGeom>
          <a:noFill/>
          <a:ln>
            <a:noFill/>
          </a:ln>
        </p:spPr>
      </p:pic>
      <p:pic>
        <p:nvPicPr>
          <p:cNvPr id="997" name="Google Shape;997;p106"/>
          <p:cNvPicPr preferRelativeResize="0"/>
          <p:nvPr/>
        </p:nvPicPr>
        <p:blipFill rotWithShape="1">
          <a:blip r:embed="rId6">
            <a:alphaModFix/>
          </a:blip>
          <a:srcRect/>
          <a:stretch/>
        </p:blipFill>
        <p:spPr>
          <a:xfrm>
            <a:off x="7056437" y="2019300"/>
            <a:ext cx="1266825" cy="1482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995"/>
                                        </p:tgtEl>
                                        <p:attrNameLst>
                                          <p:attrName>style.visibility</p:attrName>
                                        </p:attrNameLst>
                                      </p:cBhvr>
                                      <p:to>
                                        <p:strVal val="visible"/>
                                      </p:to>
                                    </p:set>
                                    <p:anim calcmode="lin" valueType="num">
                                      <p:cBhvr additive="base">
                                        <p:cTn id="11" dur="500"/>
                                        <p:tgtEl>
                                          <p:spTgt spid="99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996"/>
                                        </p:tgtEl>
                                        <p:attrNameLst>
                                          <p:attrName>style.visibility</p:attrName>
                                        </p:attrNameLst>
                                      </p:cBhvr>
                                      <p:to>
                                        <p:strVal val="visible"/>
                                      </p:to>
                                    </p:set>
                                    <p:anim calcmode="lin" valueType="num">
                                      <p:cBhvr additive="base">
                                        <p:cTn id="16" dur="500"/>
                                        <p:tgtEl>
                                          <p:spTgt spid="99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997"/>
                                        </p:tgtEl>
                                        <p:attrNameLst>
                                          <p:attrName>style.visibility</p:attrName>
                                        </p:attrNameLst>
                                      </p:cBhvr>
                                      <p:to>
                                        <p:strVal val="visible"/>
                                      </p:to>
                                    </p:set>
                                    <p:anim calcmode="lin" valueType="num">
                                      <p:cBhvr additive="base">
                                        <p:cTn id="21" dur="500"/>
                                        <p:tgtEl>
                                          <p:spTgt spid="9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a:t>
            </a:fld>
            <a:endParaRPr/>
          </a:p>
        </p:txBody>
      </p:sp>
      <p:sp>
        <p:nvSpPr>
          <p:cNvPr id="212" name="Google Shape;212;p3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3" name="Google Shape;213;p3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4" name="Google Shape;214;p3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5" name="Google Shape;215;p3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6" name="Google Shape;216;p3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7" name="Google Shape;217;p3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8" name="Google Shape;218;p3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9" name="Google Shape;219;p35"/>
          <p:cNvSpPr txBox="1"/>
          <p:nvPr/>
        </p:nvSpPr>
        <p:spPr>
          <a:xfrm>
            <a:off x="1143000" y="0"/>
            <a:ext cx="64897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3.1.2  Analog and Digital Signals</a:t>
            </a:r>
            <a:endParaRPr/>
          </a:p>
        </p:txBody>
      </p:sp>
      <p:sp>
        <p:nvSpPr>
          <p:cNvPr id="220" name="Google Shape;220;p35"/>
          <p:cNvSpPr txBox="1"/>
          <p:nvPr/>
        </p:nvSpPr>
        <p:spPr>
          <a:xfrm>
            <a:off x="381000" y="1293812"/>
            <a:ext cx="7924800" cy="3970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Like the data they represent, signals can be either analog or digital. </a:t>
            </a:r>
            <a:r>
              <a:rPr lang="en-US" sz="2800" b="1" i="1" u="none" dirty="0">
                <a:solidFill>
                  <a:srgbClr val="00B0F0"/>
                </a:solidFill>
                <a:latin typeface="Times New Roman"/>
                <a:ea typeface="Times New Roman"/>
                <a:cs typeface="Times New Roman"/>
                <a:sym typeface="Times New Roman"/>
              </a:rPr>
              <a:t>An analog signal has infinitely many levels of intensity over a period of time. </a:t>
            </a:r>
            <a:r>
              <a:rPr lang="en-US" sz="2800" b="1" i="1" u="none" dirty="0">
                <a:solidFill>
                  <a:schemeClr val="dk1"/>
                </a:solidFill>
                <a:latin typeface="Times New Roman"/>
                <a:ea typeface="Times New Roman"/>
                <a:cs typeface="Times New Roman"/>
                <a:sym typeface="Times New Roman"/>
              </a:rPr>
              <a:t>As the wave moves from value A to value B, it passes through and includes an infinite number of values along its path. </a:t>
            </a:r>
            <a:r>
              <a:rPr lang="en-US" sz="2800" b="1" i="1" u="none" dirty="0">
                <a:solidFill>
                  <a:srgbClr val="00B0F0"/>
                </a:solidFill>
                <a:latin typeface="Times New Roman"/>
                <a:ea typeface="Times New Roman"/>
                <a:cs typeface="Times New Roman"/>
                <a:sym typeface="Times New Roman"/>
              </a:rPr>
              <a:t>A digital signal, on the other hand, can have only a limited number of defined values</a:t>
            </a:r>
            <a:r>
              <a:rPr lang="en-US" sz="2800" b="1" i="1" u="none" dirty="0">
                <a:solidFill>
                  <a:schemeClr val="dk1"/>
                </a:solidFill>
                <a:latin typeface="Times New Roman"/>
                <a:ea typeface="Times New Roman"/>
                <a:cs typeface="Times New Roman"/>
                <a:sym typeface="Times New Roman"/>
              </a:rPr>
              <a:t>. Although each value can be any number, it is often as simple as 1 and 0.</a:t>
            </a: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0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80</a:t>
            </a:fld>
            <a:endParaRPr/>
          </a:p>
        </p:txBody>
      </p:sp>
      <p:sp>
        <p:nvSpPr>
          <p:cNvPr id="1004" name="Google Shape;1004;p107"/>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Suppose a signal travels through a transmission medium and its power is reduced to one half. This means that P2 = 0.5 P1. In this case, the attenuation (loss of power) can be calculated as</a:t>
            </a:r>
            <a:endParaRPr/>
          </a:p>
        </p:txBody>
      </p:sp>
      <p:grpSp>
        <p:nvGrpSpPr>
          <p:cNvPr id="1005" name="Google Shape;1005;p107"/>
          <p:cNvGrpSpPr/>
          <p:nvPr/>
        </p:nvGrpSpPr>
        <p:grpSpPr>
          <a:xfrm>
            <a:off x="0" y="0"/>
            <a:ext cx="9144000" cy="609600"/>
            <a:chOff x="0" y="2448"/>
            <a:chExt cx="5760" cy="384"/>
          </a:xfrm>
        </p:grpSpPr>
        <p:sp>
          <p:nvSpPr>
            <p:cNvPr id="1006" name="Google Shape;1006;p10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7" name="Google Shape;1007;p107"/>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3.26</a:t>
              </a:r>
              <a:endParaRPr/>
            </a:p>
          </p:txBody>
        </p:sp>
      </p:grpSp>
      <p:sp>
        <p:nvSpPr>
          <p:cNvPr id="1008" name="Google Shape;1008;p107"/>
          <p:cNvSpPr txBox="1"/>
          <p:nvPr/>
        </p:nvSpPr>
        <p:spPr>
          <a:xfrm>
            <a:off x="76200" y="35179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loss of 3 dB (−3 dB) is equivalent to losing one-half the power.</a:t>
            </a:r>
            <a:endParaRPr/>
          </a:p>
        </p:txBody>
      </p:sp>
      <p:grpSp>
        <p:nvGrpSpPr>
          <p:cNvPr id="1009" name="Google Shape;1009;p107"/>
          <p:cNvGrpSpPr/>
          <p:nvPr/>
        </p:nvGrpSpPr>
        <p:grpSpPr>
          <a:xfrm>
            <a:off x="153987" y="2625725"/>
            <a:ext cx="8837612" cy="644525"/>
            <a:chOff x="153504" y="2625725"/>
            <a:chExt cx="8838096" cy="645152"/>
          </a:xfrm>
        </p:grpSpPr>
        <p:pic>
          <p:nvPicPr>
            <p:cNvPr id="1010" name="Google Shape;1010;p107"/>
            <p:cNvPicPr preferRelativeResize="0"/>
            <p:nvPr/>
          </p:nvPicPr>
          <p:blipFill rotWithShape="1">
            <a:blip r:embed="rId3">
              <a:alphaModFix/>
            </a:blip>
            <a:srcRect/>
            <a:stretch/>
          </p:blipFill>
          <p:spPr>
            <a:xfrm>
              <a:off x="153504" y="2625725"/>
              <a:ext cx="8838096" cy="645152"/>
            </a:xfrm>
            <a:prstGeom prst="rect">
              <a:avLst/>
            </a:prstGeom>
            <a:noFill/>
            <a:ln>
              <a:noFill/>
            </a:ln>
          </p:spPr>
        </p:pic>
        <p:sp>
          <p:nvSpPr>
            <p:cNvPr id="1011" name="Google Shape;1011;p107"/>
            <p:cNvSpPr txBox="1"/>
            <p:nvPr/>
          </p:nvSpPr>
          <p:spPr>
            <a:xfrm>
              <a:off x="153504" y="2701925"/>
              <a:ext cx="8838096" cy="45720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0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81</a:t>
            </a:fld>
            <a:endParaRPr/>
          </a:p>
        </p:txBody>
      </p:sp>
      <p:sp>
        <p:nvSpPr>
          <p:cNvPr id="1018" name="Google Shape;1018;p108"/>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signal travels through an amplifier, and its power is increased 10 times. This means that P</a:t>
            </a:r>
            <a:r>
              <a:rPr lang="en-US" sz="2800" b="0" i="0" u="none" baseline="-25000">
                <a:solidFill>
                  <a:schemeClr val="dk1"/>
                </a:solidFill>
                <a:latin typeface="Times New Roman"/>
                <a:ea typeface="Times New Roman"/>
                <a:cs typeface="Times New Roman"/>
                <a:sym typeface="Times New Roman"/>
              </a:rPr>
              <a:t>2</a:t>
            </a:r>
            <a:r>
              <a:rPr lang="en-US" sz="2800" b="0" i="0" u="none">
                <a:solidFill>
                  <a:schemeClr val="dk1"/>
                </a:solidFill>
                <a:latin typeface="Times New Roman"/>
                <a:ea typeface="Times New Roman"/>
                <a:cs typeface="Times New Roman"/>
                <a:sym typeface="Times New Roman"/>
              </a:rPr>
              <a:t> = 10P</a:t>
            </a:r>
            <a:r>
              <a:rPr lang="en-US" sz="2800" b="0" i="0" u="none" baseline="-25000">
                <a:solidFill>
                  <a:schemeClr val="dk1"/>
                </a:solidFill>
                <a:latin typeface="Times New Roman"/>
                <a:ea typeface="Times New Roman"/>
                <a:cs typeface="Times New Roman"/>
                <a:sym typeface="Times New Roman"/>
              </a:rPr>
              <a:t>1</a:t>
            </a:r>
            <a:r>
              <a:rPr lang="en-US" sz="2800" b="0" i="0" u="none">
                <a:solidFill>
                  <a:schemeClr val="dk1"/>
                </a:solidFill>
                <a:latin typeface="Times New Roman"/>
                <a:ea typeface="Times New Roman"/>
                <a:cs typeface="Times New Roman"/>
                <a:sym typeface="Times New Roman"/>
              </a:rPr>
              <a:t>. In this case, the amplification (gain of power) can be calculated as</a:t>
            </a:r>
            <a:endParaRPr/>
          </a:p>
        </p:txBody>
      </p:sp>
      <p:grpSp>
        <p:nvGrpSpPr>
          <p:cNvPr id="1019" name="Google Shape;1019;p108"/>
          <p:cNvGrpSpPr/>
          <p:nvPr/>
        </p:nvGrpSpPr>
        <p:grpSpPr>
          <a:xfrm>
            <a:off x="0" y="0"/>
            <a:ext cx="9144000" cy="609600"/>
            <a:chOff x="0" y="2448"/>
            <a:chExt cx="5760" cy="384"/>
          </a:xfrm>
        </p:grpSpPr>
        <p:sp>
          <p:nvSpPr>
            <p:cNvPr id="1020" name="Google Shape;1020;p10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1" name="Google Shape;1021;p108"/>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3.27</a:t>
              </a:r>
              <a:endParaRPr/>
            </a:p>
          </p:txBody>
        </p:sp>
      </p:grpSp>
      <p:pic>
        <p:nvPicPr>
          <p:cNvPr id="1022" name="Google Shape;1022;p108"/>
          <p:cNvPicPr preferRelativeResize="0"/>
          <p:nvPr/>
        </p:nvPicPr>
        <p:blipFill rotWithShape="1">
          <a:blip r:embed="rId3">
            <a:alphaModFix/>
          </a:blip>
          <a:srcRect/>
          <a:stretch/>
        </p:blipFill>
        <p:spPr>
          <a:xfrm>
            <a:off x="1042987" y="2962275"/>
            <a:ext cx="7058025" cy="9334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0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82</a:t>
            </a:fld>
            <a:endParaRPr/>
          </a:p>
        </p:txBody>
      </p:sp>
      <p:sp>
        <p:nvSpPr>
          <p:cNvPr id="1029" name="Google Shape;1029;p10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3.28:  </a:t>
            </a:r>
            <a:r>
              <a:rPr lang="en-US" sz="2000" b="1" i="1" u="none">
                <a:solidFill>
                  <a:schemeClr val="dk1"/>
                </a:solidFill>
                <a:latin typeface="Times"/>
                <a:ea typeface="Times"/>
                <a:cs typeface="Times"/>
                <a:sym typeface="Times"/>
              </a:rPr>
              <a:t>Decibels for Example 3.28</a:t>
            </a:r>
            <a:endParaRPr/>
          </a:p>
        </p:txBody>
      </p:sp>
      <p:pic>
        <p:nvPicPr>
          <p:cNvPr id="1030" name="Google Shape;1030;p109"/>
          <p:cNvPicPr preferRelativeResize="0"/>
          <p:nvPr/>
        </p:nvPicPr>
        <p:blipFill rotWithShape="1">
          <a:blip r:embed="rId3">
            <a:alphaModFix/>
          </a:blip>
          <a:srcRect/>
          <a:stretch/>
        </p:blipFill>
        <p:spPr>
          <a:xfrm>
            <a:off x="533400" y="2362200"/>
            <a:ext cx="7886700" cy="2120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3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1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83</a:t>
            </a:fld>
            <a:endParaRPr/>
          </a:p>
        </p:txBody>
      </p:sp>
      <p:sp>
        <p:nvSpPr>
          <p:cNvPr id="1037" name="Google Shape;1037;p110"/>
          <p:cNvSpPr txBox="1"/>
          <p:nvPr/>
        </p:nvSpPr>
        <p:spPr>
          <a:xfrm>
            <a:off x="76200" y="696912"/>
            <a:ext cx="8839200" cy="48323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rgbClr val="00B0F0"/>
                </a:solidFill>
                <a:latin typeface="Times New Roman"/>
                <a:ea typeface="Times New Roman"/>
                <a:cs typeface="Times New Roman"/>
                <a:sym typeface="Times New Roman"/>
              </a:rPr>
              <a:t>One reason that engineers use the decibel to measure the changes in the strength of a signal is that decibel numbers can be added (or subtracted) when we are measuring several points (cascading) instead of just two</a:t>
            </a:r>
            <a:r>
              <a:rPr lang="en-US" sz="2800" b="0" i="0" u="none" dirty="0">
                <a:solidFill>
                  <a:schemeClr val="dk1"/>
                </a:solidFill>
                <a:latin typeface="Times New Roman"/>
                <a:ea typeface="Times New Roman"/>
                <a:cs typeface="Times New Roman"/>
                <a:sym typeface="Times New Roman"/>
              </a:rPr>
              <a:t>. In Figure 3.28 a signal travels from point 1 to point 4. The signal is attenuated by the time it reaches point 2. Between points 2 and 3, the signal is amplified. Again, between points 3 and 4, the signal is attenuated. We can find the resultant decibel value for the signal just by adding the decibel measurements between each set of points. In this case, the decibel value can be calculated as</a:t>
            </a:r>
            <a:endParaRPr dirty="0"/>
          </a:p>
        </p:txBody>
      </p:sp>
      <p:grpSp>
        <p:nvGrpSpPr>
          <p:cNvPr id="1038" name="Google Shape;1038;p110"/>
          <p:cNvGrpSpPr/>
          <p:nvPr/>
        </p:nvGrpSpPr>
        <p:grpSpPr>
          <a:xfrm>
            <a:off x="0" y="0"/>
            <a:ext cx="9144000" cy="609600"/>
            <a:chOff x="0" y="2448"/>
            <a:chExt cx="5760" cy="384"/>
          </a:xfrm>
        </p:grpSpPr>
        <p:sp>
          <p:nvSpPr>
            <p:cNvPr id="1039" name="Google Shape;1039;p11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40" name="Google Shape;1040;p110"/>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3.28</a:t>
              </a:r>
              <a:endParaRPr/>
            </a:p>
          </p:txBody>
        </p:sp>
      </p:grpSp>
      <p:pic>
        <p:nvPicPr>
          <p:cNvPr id="1041" name="Google Shape;1041;p110"/>
          <p:cNvPicPr preferRelativeResize="0"/>
          <p:nvPr/>
        </p:nvPicPr>
        <p:blipFill rotWithShape="1">
          <a:blip r:embed="rId3">
            <a:alphaModFix/>
          </a:blip>
          <a:srcRect/>
          <a:stretch/>
        </p:blipFill>
        <p:spPr>
          <a:xfrm>
            <a:off x="3067050" y="5562600"/>
            <a:ext cx="3009900" cy="485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84</a:t>
            </a:fld>
            <a:endParaRPr/>
          </a:p>
        </p:txBody>
      </p:sp>
      <p:sp>
        <p:nvSpPr>
          <p:cNvPr id="1048" name="Google Shape;1048;p111"/>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Sometimes the decibel is used to measure signal power in milliwatts. In this case, it is referred to as dB</a:t>
            </a:r>
            <a:r>
              <a:rPr lang="en-US" sz="2800" b="0" i="0" u="none" baseline="-25000">
                <a:solidFill>
                  <a:schemeClr val="dk1"/>
                </a:solidFill>
                <a:latin typeface="Times New Roman"/>
                <a:ea typeface="Times New Roman"/>
                <a:cs typeface="Times New Roman"/>
                <a:sym typeface="Times New Roman"/>
              </a:rPr>
              <a:t>m</a:t>
            </a:r>
            <a:r>
              <a:rPr lang="en-US" sz="2800" b="0" i="0" u="none">
                <a:solidFill>
                  <a:schemeClr val="dk1"/>
                </a:solidFill>
                <a:latin typeface="Times New Roman"/>
                <a:ea typeface="Times New Roman"/>
                <a:cs typeface="Times New Roman"/>
                <a:sym typeface="Times New Roman"/>
              </a:rPr>
              <a:t> and is calculated as dB</a:t>
            </a:r>
            <a:r>
              <a:rPr lang="en-US" sz="2800" b="0" i="0" u="none" baseline="-25000">
                <a:solidFill>
                  <a:schemeClr val="dk1"/>
                </a:solidFill>
                <a:latin typeface="Times New Roman"/>
                <a:ea typeface="Times New Roman"/>
                <a:cs typeface="Times New Roman"/>
                <a:sym typeface="Times New Roman"/>
              </a:rPr>
              <a:t>m</a:t>
            </a:r>
            <a:r>
              <a:rPr lang="en-US" sz="2800" b="0" i="0" u="none">
                <a:solidFill>
                  <a:schemeClr val="dk1"/>
                </a:solidFill>
                <a:latin typeface="Times New Roman"/>
                <a:ea typeface="Times New Roman"/>
                <a:cs typeface="Times New Roman"/>
                <a:sym typeface="Times New Roman"/>
              </a:rPr>
              <a:t> = 10 log10 Pm, where Pm is the power in milliwatts. Calculate the power of a signal if its dB</a:t>
            </a:r>
            <a:r>
              <a:rPr lang="en-US" sz="2800" b="0" i="0" u="none" baseline="-25000">
                <a:solidFill>
                  <a:schemeClr val="dk1"/>
                </a:solidFill>
                <a:latin typeface="Times New Roman"/>
                <a:ea typeface="Times New Roman"/>
                <a:cs typeface="Times New Roman"/>
                <a:sym typeface="Times New Roman"/>
              </a:rPr>
              <a:t>m</a:t>
            </a:r>
            <a:r>
              <a:rPr lang="en-US" sz="2800" b="0" i="0" u="none">
                <a:solidFill>
                  <a:schemeClr val="dk1"/>
                </a:solidFill>
                <a:latin typeface="Times New Roman"/>
                <a:ea typeface="Times New Roman"/>
                <a:cs typeface="Times New Roman"/>
                <a:sym typeface="Times New Roman"/>
              </a:rPr>
              <a:t> = −30.</a:t>
            </a:r>
            <a:endParaRPr/>
          </a:p>
        </p:txBody>
      </p:sp>
      <p:grpSp>
        <p:nvGrpSpPr>
          <p:cNvPr id="1049" name="Google Shape;1049;p111"/>
          <p:cNvGrpSpPr/>
          <p:nvPr/>
        </p:nvGrpSpPr>
        <p:grpSpPr>
          <a:xfrm>
            <a:off x="0" y="0"/>
            <a:ext cx="9144000" cy="609600"/>
            <a:chOff x="0" y="2448"/>
            <a:chExt cx="5760" cy="384"/>
          </a:xfrm>
        </p:grpSpPr>
        <p:sp>
          <p:nvSpPr>
            <p:cNvPr id="1050" name="Google Shape;1050;p11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51" name="Google Shape;1051;p111"/>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3.29</a:t>
              </a:r>
              <a:endParaRPr/>
            </a:p>
          </p:txBody>
        </p:sp>
      </p:grpSp>
      <p:sp>
        <p:nvSpPr>
          <p:cNvPr id="1052" name="Google Shape;1052;p111"/>
          <p:cNvSpPr txBox="1"/>
          <p:nvPr/>
        </p:nvSpPr>
        <p:spPr>
          <a:xfrm>
            <a:off x="76200" y="35941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calculate the power in the signal as</a:t>
            </a:r>
            <a:endParaRPr/>
          </a:p>
        </p:txBody>
      </p:sp>
      <p:pic>
        <p:nvPicPr>
          <p:cNvPr id="1053" name="Google Shape;1053;p111"/>
          <p:cNvPicPr preferRelativeResize="0"/>
          <p:nvPr/>
        </p:nvPicPr>
        <p:blipFill rotWithShape="1">
          <a:blip r:embed="rId3">
            <a:alphaModFix/>
          </a:blip>
          <a:srcRect/>
          <a:stretch/>
        </p:blipFill>
        <p:spPr>
          <a:xfrm>
            <a:off x="1044575" y="4972050"/>
            <a:ext cx="7642225" cy="5937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1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85</a:t>
            </a:fld>
            <a:endParaRPr/>
          </a:p>
        </p:txBody>
      </p:sp>
      <p:sp>
        <p:nvSpPr>
          <p:cNvPr id="1060" name="Google Shape;1060;p112"/>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loss in a cable is usually defined in decibels per kilometer (dB/km). If the signal at the beginning of a cable with −0.3 dB/km has a power of 2 mW, what is the power of the signal at 5 km?</a:t>
            </a:r>
            <a:endParaRPr/>
          </a:p>
        </p:txBody>
      </p:sp>
      <p:grpSp>
        <p:nvGrpSpPr>
          <p:cNvPr id="1061" name="Google Shape;1061;p112"/>
          <p:cNvGrpSpPr/>
          <p:nvPr/>
        </p:nvGrpSpPr>
        <p:grpSpPr>
          <a:xfrm>
            <a:off x="0" y="0"/>
            <a:ext cx="9144000" cy="609600"/>
            <a:chOff x="0" y="2448"/>
            <a:chExt cx="5760" cy="384"/>
          </a:xfrm>
        </p:grpSpPr>
        <p:sp>
          <p:nvSpPr>
            <p:cNvPr id="1062" name="Google Shape;1062;p11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63" name="Google Shape;1063;p112"/>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3.30</a:t>
              </a:r>
              <a:endParaRPr/>
            </a:p>
          </p:txBody>
        </p:sp>
      </p:grpSp>
      <p:sp>
        <p:nvSpPr>
          <p:cNvPr id="1064" name="Google Shape;1064;p112"/>
          <p:cNvSpPr txBox="1"/>
          <p:nvPr/>
        </p:nvSpPr>
        <p:spPr>
          <a:xfrm>
            <a:off x="76200" y="2743200"/>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loss in the cable in decibels is 5 × (−0.3) = −1.5 dB. We can calculate the power as</a:t>
            </a:r>
            <a:endParaRPr/>
          </a:p>
        </p:txBody>
      </p:sp>
      <p:pic>
        <p:nvPicPr>
          <p:cNvPr id="1065" name="Google Shape;1065;p112"/>
          <p:cNvPicPr preferRelativeResize="0"/>
          <p:nvPr/>
        </p:nvPicPr>
        <p:blipFill rotWithShape="1">
          <a:blip r:embed="rId3">
            <a:alphaModFix/>
          </a:blip>
          <a:srcRect/>
          <a:stretch/>
        </p:blipFill>
        <p:spPr>
          <a:xfrm>
            <a:off x="490537" y="4235450"/>
            <a:ext cx="8162925" cy="1466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1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86</a:t>
            </a:fld>
            <a:endParaRPr/>
          </a:p>
        </p:txBody>
      </p:sp>
      <p:sp>
        <p:nvSpPr>
          <p:cNvPr id="1072" name="Google Shape;1072;p11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3" name="Google Shape;1073;p11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4" name="Google Shape;1074;p11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5" name="Google Shape;1075;p11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6" name="Google Shape;1076;p11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7" name="Google Shape;1077;p11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8" name="Google Shape;1078;p11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9" name="Google Shape;1079;p113"/>
          <p:cNvSpPr txBox="1"/>
          <p:nvPr/>
        </p:nvSpPr>
        <p:spPr>
          <a:xfrm>
            <a:off x="1143000" y="0"/>
            <a:ext cx="32623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3.4.2  Distortion</a:t>
            </a:r>
            <a:endParaRPr/>
          </a:p>
        </p:txBody>
      </p:sp>
      <p:sp>
        <p:nvSpPr>
          <p:cNvPr id="1080" name="Google Shape;1080;p113"/>
          <p:cNvSpPr txBox="1"/>
          <p:nvPr/>
        </p:nvSpPr>
        <p:spPr>
          <a:xfrm>
            <a:off x="381000" y="1293812"/>
            <a:ext cx="7924800" cy="3970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Distortion means that the signal changes its form or shape</a:t>
            </a:r>
            <a:r>
              <a:rPr lang="en-US" sz="2800" b="1" i="1" u="none" dirty="0">
                <a:solidFill>
                  <a:schemeClr val="dk1"/>
                </a:solidFill>
                <a:latin typeface="Times New Roman"/>
                <a:ea typeface="Times New Roman"/>
                <a:cs typeface="Times New Roman"/>
                <a:sym typeface="Times New Roman"/>
              </a:rPr>
              <a:t>. Distortion can occur in a composite signal made of different frequencies. </a:t>
            </a:r>
            <a:r>
              <a:rPr lang="en-US" sz="2800" b="1" i="1" u="none" dirty="0">
                <a:solidFill>
                  <a:srgbClr val="00B0F0"/>
                </a:solidFill>
                <a:latin typeface="Times New Roman"/>
                <a:ea typeface="Times New Roman"/>
                <a:cs typeface="Times New Roman"/>
                <a:sym typeface="Times New Roman"/>
              </a:rPr>
              <a:t>Each signal component has its own propagation speed (see the next section) through a medium and, therefore, its own delay in arriving at the final destination. Differences in delay may create a difference in phase if the delay is not exactly the same as the period duration. </a:t>
            </a:r>
            <a:endParaRPr dirty="0">
              <a:solidFill>
                <a:srgbClr val="00B0F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1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87</a:t>
            </a:fld>
            <a:endParaRPr/>
          </a:p>
        </p:txBody>
      </p:sp>
      <p:sp>
        <p:nvSpPr>
          <p:cNvPr id="1087" name="Google Shape;1087;p11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3.29:  </a:t>
            </a:r>
            <a:r>
              <a:rPr lang="en-US" sz="2000" b="1" i="1" u="none">
                <a:solidFill>
                  <a:schemeClr val="dk1"/>
                </a:solidFill>
                <a:latin typeface="Times"/>
                <a:ea typeface="Times"/>
                <a:cs typeface="Times"/>
                <a:sym typeface="Times"/>
              </a:rPr>
              <a:t>Distortion</a:t>
            </a:r>
            <a:endParaRPr/>
          </a:p>
        </p:txBody>
      </p:sp>
      <p:pic>
        <p:nvPicPr>
          <p:cNvPr id="1088" name="Google Shape;1088;p114"/>
          <p:cNvPicPr preferRelativeResize="0"/>
          <p:nvPr/>
        </p:nvPicPr>
        <p:blipFill rotWithShape="1">
          <a:blip r:embed="rId3">
            <a:alphaModFix/>
          </a:blip>
          <a:srcRect/>
          <a:stretch/>
        </p:blipFill>
        <p:spPr>
          <a:xfrm>
            <a:off x="458787" y="658812"/>
            <a:ext cx="5180012" cy="2641600"/>
          </a:xfrm>
          <a:prstGeom prst="rect">
            <a:avLst/>
          </a:prstGeom>
          <a:noFill/>
          <a:ln>
            <a:noFill/>
          </a:ln>
        </p:spPr>
      </p:pic>
      <p:pic>
        <p:nvPicPr>
          <p:cNvPr id="1089" name="Google Shape;1089;p114"/>
          <p:cNvPicPr preferRelativeResize="0"/>
          <p:nvPr/>
        </p:nvPicPr>
        <p:blipFill rotWithShape="1">
          <a:blip r:embed="rId4">
            <a:alphaModFix/>
          </a:blip>
          <a:srcRect/>
          <a:stretch/>
        </p:blipFill>
        <p:spPr>
          <a:xfrm>
            <a:off x="3581400" y="3657600"/>
            <a:ext cx="5200650" cy="30146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Effect transition="in" filter="fade">
                                      <p:cBhvr>
                                        <p:cTn id="7" dur="1000"/>
                                        <p:tgtEl>
                                          <p:spTgt spid="10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9"/>
                                        </p:tgtEl>
                                        <p:attrNameLst>
                                          <p:attrName>style.visibility</p:attrName>
                                        </p:attrNameLst>
                                      </p:cBhvr>
                                      <p:to>
                                        <p:strVal val="visible"/>
                                      </p:to>
                                    </p:set>
                                    <p:animEffect transition="in" filter="fade">
                                      <p:cBhvr>
                                        <p:cTn id="12" dur="1000"/>
                                        <p:tgtEl>
                                          <p:spTgt spid="1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1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88</a:t>
            </a:fld>
            <a:endParaRPr/>
          </a:p>
        </p:txBody>
      </p:sp>
      <p:sp>
        <p:nvSpPr>
          <p:cNvPr id="1096" name="Google Shape;1096;p11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97" name="Google Shape;1097;p11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98" name="Google Shape;1098;p11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99" name="Google Shape;1099;p11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0" name="Google Shape;1100;p11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1" name="Google Shape;1101;p11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2" name="Google Shape;1102;p11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3" name="Google Shape;1103;p115"/>
          <p:cNvSpPr txBox="1"/>
          <p:nvPr/>
        </p:nvSpPr>
        <p:spPr>
          <a:xfrm>
            <a:off x="1143000" y="0"/>
            <a:ext cx="244157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3.4.3  Noise</a:t>
            </a:r>
            <a:endParaRPr/>
          </a:p>
        </p:txBody>
      </p:sp>
      <p:sp>
        <p:nvSpPr>
          <p:cNvPr id="1104" name="Google Shape;1104;p115"/>
          <p:cNvSpPr txBox="1"/>
          <p:nvPr/>
        </p:nvSpPr>
        <p:spPr>
          <a:xfrm>
            <a:off x="381000" y="1293812"/>
            <a:ext cx="7924800" cy="35401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Noise is another cause of impairment. Several types of noise, such as thermal noise, induced noise, crosstalk, and impulse noise, may corrupt the signal. Thermal noise is the random motion of electrons in a wire, which creates an extra signal not originally sent by the transmitter. Induced noise comes from sources such as motors. Crosstalk is the effect of one wire on the other.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1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89</a:t>
            </a:fld>
            <a:endParaRPr/>
          </a:p>
        </p:txBody>
      </p:sp>
      <p:sp>
        <p:nvSpPr>
          <p:cNvPr id="1111" name="Google Shape;1111;p11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3.30:  </a:t>
            </a:r>
            <a:r>
              <a:rPr lang="en-US" sz="2000" b="1" i="1" u="none">
                <a:solidFill>
                  <a:schemeClr val="dk1"/>
                </a:solidFill>
                <a:latin typeface="Times"/>
                <a:ea typeface="Times"/>
                <a:cs typeface="Times"/>
                <a:sym typeface="Times"/>
              </a:rPr>
              <a:t>Noise</a:t>
            </a:r>
            <a:endParaRPr/>
          </a:p>
        </p:txBody>
      </p:sp>
      <p:pic>
        <p:nvPicPr>
          <p:cNvPr id="1112" name="Google Shape;1112;p116"/>
          <p:cNvPicPr preferRelativeResize="0"/>
          <p:nvPr/>
        </p:nvPicPr>
        <p:blipFill rotWithShape="1">
          <a:blip r:embed="rId3">
            <a:alphaModFix/>
          </a:blip>
          <a:srcRect/>
          <a:stretch/>
        </p:blipFill>
        <p:spPr>
          <a:xfrm>
            <a:off x="1371600" y="3308350"/>
            <a:ext cx="6305550" cy="498475"/>
          </a:xfrm>
          <a:prstGeom prst="rect">
            <a:avLst/>
          </a:prstGeom>
          <a:noFill/>
          <a:ln>
            <a:noFill/>
          </a:ln>
        </p:spPr>
      </p:pic>
      <p:pic>
        <p:nvPicPr>
          <p:cNvPr id="1113" name="Google Shape;1113;p116"/>
          <p:cNvPicPr preferRelativeResize="0"/>
          <p:nvPr/>
        </p:nvPicPr>
        <p:blipFill rotWithShape="1">
          <a:blip r:embed="rId4">
            <a:alphaModFix/>
          </a:blip>
          <a:srcRect/>
          <a:stretch/>
        </p:blipFill>
        <p:spPr>
          <a:xfrm>
            <a:off x="1122362" y="1208087"/>
            <a:ext cx="1163637" cy="2039937"/>
          </a:xfrm>
          <a:prstGeom prst="rect">
            <a:avLst/>
          </a:prstGeom>
          <a:noFill/>
          <a:ln>
            <a:noFill/>
          </a:ln>
        </p:spPr>
      </p:pic>
      <p:pic>
        <p:nvPicPr>
          <p:cNvPr id="1114" name="Google Shape;1114;p116"/>
          <p:cNvPicPr preferRelativeResize="0"/>
          <p:nvPr/>
        </p:nvPicPr>
        <p:blipFill rotWithShape="1">
          <a:blip r:embed="rId5">
            <a:alphaModFix/>
          </a:blip>
          <a:srcRect/>
          <a:stretch/>
        </p:blipFill>
        <p:spPr>
          <a:xfrm>
            <a:off x="3581400" y="1174750"/>
            <a:ext cx="2160587" cy="2106612"/>
          </a:xfrm>
          <a:prstGeom prst="rect">
            <a:avLst/>
          </a:prstGeom>
          <a:noFill/>
          <a:ln>
            <a:noFill/>
          </a:ln>
        </p:spPr>
      </p:pic>
      <p:pic>
        <p:nvPicPr>
          <p:cNvPr id="1115" name="Google Shape;1115;p116"/>
          <p:cNvPicPr preferRelativeResize="0"/>
          <p:nvPr/>
        </p:nvPicPr>
        <p:blipFill rotWithShape="1">
          <a:blip r:embed="rId6">
            <a:alphaModFix/>
          </a:blip>
          <a:srcRect/>
          <a:stretch/>
        </p:blipFill>
        <p:spPr>
          <a:xfrm>
            <a:off x="6400800" y="1066800"/>
            <a:ext cx="1484312" cy="2127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1113"/>
                                        </p:tgtEl>
                                        <p:attrNameLst>
                                          <p:attrName>style.visibility</p:attrName>
                                        </p:attrNameLst>
                                      </p:cBhvr>
                                      <p:to>
                                        <p:strVal val="visible"/>
                                      </p:to>
                                    </p:set>
                                    <p:anim calcmode="lin" valueType="num">
                                      <p:cBhvr additive="base">
                                        <p:cTn id="11" dur="500"/>
                                        <p:tgtEl>
                                          <p:spTgt spid="1113"/>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1114"/>
                                        </p:tgtEl>
                                        <p:attrNameLst>
                                          <p:attrName>style.visibility</p:attrName>
                                        </p:attrNameLst>
                                      </p:cBhvr>
                                      <p:to>
                                        <p:strVal val="visible"/>
                                      </p:to>
                                    </p:set>
                                    <p:anim calcmode="lin" valueType="num">
                                      <p:cBhvr additive="base">
                                        <p:cTn id="16" dur="500"/>
                                        <p:tgtEl>
                                          <p:spTgt spid="11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115"/>
                                        </p:tgtEl>
                                        <p:attrNameLst>
                                          <p:attrName>style.visibility</p:attrName>
                                        </p:attrNameLst>
                                      </p:cBhvr>
                                      <p:to>
                                        <p:strVal val="visible"/>
                                      </p:to>
                                    </p:set>
                                    <p:anim calcmode="lin" valueType="num">
                                      <p:cBhvr additive="base">
                                        <p:cTn id="21" dur="500"/>
                                        <p:tgtEl>
                                          <p:spTgt spid="1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a:t>
            </a:fld>
            <a:endParaRPr/>
          </a:p>
        </p:txBody>
      </p:sp>
      <p:sp>
        <p:nvSpPr>
          <p:cNvPr id="227" name="Google Shape;227;p3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3.2:  </a:t>
            </a:r>
            <a:r>
              <a:rPr lang="en-US" sz="2000" b="1" i="1" u="none">
                <a:solidFill>
                  <a:schemeClr val="dk1"/>
                </a:solidFill>
                <a:latin typeface="Times"/>
                <a:ea typeface="Times"/>
                <a:cs typeface="Times"/>
                <a:sym typeface="Times"/>
              </a:rPr>
              <a:t>Comparison of analog and digital signals</a:t>
            </a:r>
            <a:endParaRPr/>
          </a:p>
        </p:txBody>
      </p:sp>
      <p:pic>
        <p:nvPicPr>
          <p:cNvPr id="228" name="Google Shape;228;p36"/>
          <p:cNvPicPr preferRelativeResize="0"/>
          <p:nvPr/>
        </p:nvPicPr>
        <p:blipFill rotWithShape="1">
          <a:blip r:embed="rId3">
            <a:alphaModFix/>
          </a:blip>
          <a:srcRect/>
          <a:stretch/>
        </p:blipFill>
        <p:spPr>
          <a:xfrm>
            <a:off x="381000" y="998537"/>
            <a:ext cx="3679825" cy="2336800"/>
          </a:xfrm>
          <a:prstGeom prst="rect">
            <a:avLst/>
          </a:prstGeom>
          <a:noFill/>
          <a:ln>
            <a:noFill/>
          </a:ln>
        </p:spPr>
      </p:pic>
      <p:pic>
        <p:nvPicPr>
          <p:cNvPr id="229" name="Google Shape;229;p36"/>
          <p:cNvPicPr preferRelativeResize="0"/>
          <p:nvPr/>
        </p:nvPicPr>
        <p:blipFill rotWithShape="1">
          <a:blip r:embed="rId4">
            <a:alphaModFix/>
          </a:blip>
          <a:srcRect/>
          <a:stretch/>
        </p:blipFill>
        <p:spPr>
          <a:xfrm>
            <a:off x="3852862" y="3722687"/>
            <a:ext cx="4438650" cy="2373312"/>
          </a:xfrm>
          <a:prstGeom prst="rect">
            <a:avLst/>
          </a:prstGeom>
          <a:noFill/>
          <a:ln>
            <a:noFill/>
          </a:ln>
        </p:spPr>
      </p:pic>
      <p:pic>
        <p:nvPicPr>
          <p:cNvPr id="230" name="Google Shape;230;p36"/>
          <p:cNvPicPr preferRelativeResize="0"/>
          <p:nvPr/>
        </p:nvPicPr>
        <p:blipFill rotWithShape="1">
          <a:blip r:embed="rId5">
            <a:alphaModFix/>
          </a:blip>
          <a:srcRect/>
          <a:stretch/>
        </p:blipFill>
        <p:spPr>
          <a:xfrm>
            <a:off x="990600" y="1828800"/>
            <a:ext cx="2330450" cy="971550"/>
          </a:xfrm>
          <a:prstGeom prst="rect">
            <a:avLst/>
          </a:prstGeom>
          <a:noFill/>
          <a:ln>
            <a:noFill/>
          </a:ln>
        </p:spPr>
      </p:pic>
      <p:pic>
        <p:nvPicPr>
          <p:cNvPr id="231" name="Google Shape;231;p36"/>
          <p:cNvPicPr preferRelativeResize="0"/>
          <p:nvPr/>
        </p:nvPicPr>
        <p:blipFill rotWithShape="1">
          <a:blip r:embed="rId6">
            <a:alphaModFix/>
          </a:blip>
          <a:srcRect/>
          <a:stretch/>
        </p:blipFill>
        <p:spPr>
          <a:xfrm>
            <a:off x="4475162" y="4108450"/>
            <a:ext cx="2840037" cy="1606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0"/>
                                        </p:tgtEl>
                                        <p:attrNameLst>
                                          <p:attrName>style.visibility</p:attrName>
                                        </p:attrNameLst>
                                      </p:cBhvr>
                                      <p:to>
                                        <p:strVal val="visible"/>
                                      </p:to>
                                    </p:set>
                                    <p:animEffect transition="in" filter="fade">
                                      <p:cBhvr>
                                        <p:cTn id="11" dur="2000"/>
                                        <p:tgtEl>
                                          <p:spTgt spid="23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20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1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90</a:t>
            </a:fld>
            <a:endParaRPr/>
          </a:p>
        </p:txBody>
      </p:sp>
      <p:sp>
        <p:nvSpPr>
          <p:cNvPr id="1122" name="Google Shape;1122;p11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3.31:  </a:t>
            </a:r>
            <a:r>
              <a:rPr lang="en-US" sz="2000" b="1" i="1" u="none">
                <a:solidFill>
                  <a:schemeClr val="dk1"/>
                </a:solidFill>
                <a:latin typeface="Times"/>
                <a:ea typeface="Times"/>
                <a:cs typeface="Times"/>
                <a:sym typeface="Times"/>
              </a:rPr>
              <a:t>Two cases of SNR: a high SNR and a low SNR</a:t>
            </a:r>
            <a:endParaRPr/>
          </a:p>
        </p:txBody>
      </p:sp>
      <p:pic>
        <p:nvPicPr>
          <p:cNvPr id="1123" name="Google Shape;1123;p117"/>
          <p:cNvPicPr preferRelativeResize="0"/>
          <p:nvPr/>
        </p:nvPicPr>
        <p:blipFill rotWithShape="1">
          <a:blip r:embed="rId3">
            <a:alphaModFix/>
          </a:blip>
          <a:srcRect/>
          <a:stretch/>
        </p:blipFill>
        <p:spPr>
          <a:xfrm>
            <a:off x="712787" y="1385887"/>
            <a:ext cx="7283450" cy="2043112"/>
          </a:xfrm>
          <a:prstGeom prst="rect">
            <a:avLst/>
          </a:prstGeom>
          <a:noFill/>
          <a:ln>
            <a:noFill/>
          </a:ln>
        </p:spPr>
      </p:pic>
      <p:pic>
        <p:nvPicPr>
          <p:cNvPr id="1124" name="Google Shape;1124;p117"/>
          <p:cNvPicPr preferRelativeResize="0"/>
          <p:nvPr/>
        </p:nvPicPr>
        <p:blipFill rotWithShape="1">
          <a:blip r:embed="rId4">
            <a:alphaModFix/>
          </a:blip>
          <a:srcRect/>
          <a:stretch/>
        </p:blipFill>
        <p:spPr>
          <a:xfrm>
            <a:off x="712787" y="4114800"/>
            <a:ext cx="7283450" cy="1514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fade">
                                      <p:cBhvr>
                                        <p:cTn id="7" dur="4000"/>
                                        <p:tgtEl>
                                          <p:spTgt spid="1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4"/>
                                        </p:tgtEl>
                                        <p:attrNameLst>
                                          <p:attrName>style.visibility</p:attrName>
                                        </p:attrNameLst>
                                      </p:cBhvr>
                                      <p:to>
                                        <p:strVal val="visible"/>
                                      </p:to>
                                    </p:set>
                                    <p:animEffect transition="in" filter="fade">
                                      <p:cBhvr>
                                        <p:cTn id="12" dur="4000"/>
                                        <p:tgtEl>
                                          <p:spTgt spid="1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1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91</a:t>
            </a:fld>
            <a:endParaRPr/>
          </a:p>
        </p:txBody>
      </p:sp>
      <p:sp>
        <p:nvSpPr>
          <p:cNvPr id="1131" name="Google Shape;1131;p118"/>
          <p:cNvSpPr txBox="1"/>
          <p:nvPr/>
        </p:nvSpPr>
        <p:spPr>
          <a:xfrm>
            <a:off x="76200" y="6969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power of a signal is 10 mW and the power of the noise is 1 μW; what are the values of SNR and SNR</a:t>
            </a:r>
            <a:r>
              <a:rPr lang="en-US" sz="2800" b="0" i="0" u="none" baseline="-25000">
                <a:solidFill>
                  <a:schemeClr val="dk1"/>
                </a:solidFill>
                <a:latin typeface="Times New Roman"/>
                <a:ea typeface="Times New Roman"/>
                <a:cs typeface="Times New Roman"/>
                <a:sym typeface="Times New Roman"/>
              </a:rPr>
              <a:t>dB</a:t>
            </a:r>
            <a:r>
              <a:rPr lang="en-US" sz="2800" b="0" i="0" u="none">
                <a:solidFill>
                  <a:schemeClr val="dk1"/>
                </a:solidFill>
                <a:latin typeface="Times New Roman"/>
                <a:ea typeface="Times New Roman"/>
                <a:cs typeface="Times New Roman"/>
                <a:sym typeface="Times New Roman"/>
              </a:rPr>
              <a:t>?</a:t>
            </a:r>
            <a:endParaRPr/>
          </a:p>
        </p:txBody>
      </p:sp>
      <p:grpSp>
        <p:nvGrpSpPr>
          <p:cNvPr id="1132" name="Google Shape;1132;p118"/>
          <p:cNvGrpSpPr/>
          <p:nvPr/>
        </p:nvGrpSpPr>
        <p:grpSpPr>
          <a:xfrm>
            <a:off x="0" y="0"/>
            <a:ext cx="9144000" cy="609600"/>
            <a:chOff x="0" y="2448"/>
            <a:chExt cx="5760" cy="384"/>
          </a:xfrm>
        </p:grpSpPr>
        <p:sp>
          <p:nvSpPr>
            <p:cNvPr id="1133" name="Google Shape;1133;p11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4" name="Google Shape;1134;p118"/>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3.31</a:t>
              </a:r>
              <a:endParaRPr/>
            </a:p>
          </p:txBody>
        </p:sp>
      </p:grpSp>
      <p:sp>
        <p:nvSpPr>
          <p:cNvPr id="1135" name="Google Shape;1135;p118"/>
          <p:cNvSpPr txBox="1"/>
          <p:nvPr/>
        </p:nvSpPr>
        <p:spPr>
          <a:xfrm>
            <a:off x="76200" y="27432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values of SNR and SNR</a:t>
            </a:r>
            <a:r>
              <a:rPr lang="en-US" sz="2800" b="0" i="0" u="none" baseline="-25000">
                <a:solidFill>
                  <a:schemeClr val="dk1"/>
                </a:solidFill>
                <a:latin typeface="Times New Roman"/>
                <a:ea typeface="Times New Roman"/>
                <a:cs typeface="Times New Roman"/>
                <a:sym typeface="Times New Roman"/>
              </a:rPr>
              <a:t>dB</a:t>
            </a:r>
            <a:r>
              <a:rPr lang="en-US" sz="2800" b="0" i="0" u="none">
                <a:solidFill>
                  <a:schemeClr val="dk1"/>
                </a:solidFill>
                <a:latin typeface="Times New Roman"/>
                <a:ea typeface="Times New Roman"/>
                <a:cs typeface="Times New Roman"/>
                <a:sym typeface="Times New Roman"/>
              </a:rPr>
              <a:t> can be calculated as follows:</a:t>
            </a:r>
            <a:endParaRPr/>
          </a:p>
        </p:txBody>
      </p:sp>
      <p:pic>
        <p:nvPicPr>
          <p:cNvPr id="1136" name="Google Shape;1136;p118"/>
          <p:cNvPicPr preferRelativeResize="0"/>
          <p:nvPr/>
        </p:nvPicPr>
        <p:blipFill rotWithShape="1">
          <a:blip r:embed="rId3">
            <a:alphaModFix/>
          </a:blip>
          <a:srcRect/>
          <a:stretch/>
        </p:blipFill>
        <p:spPr>
          <a:xfrm>
            <a:off x="784225" y="4038600"/>
            <a:ext cx="8131175" cy="465137"/>
          </a:xfrm>
          <a:prstGeom prst="rect">
            <a:avLst/>
          </a:prstGeom>
          <a:noFill/>
          <a:ln>
            <a:noFill/>
          </a:ln>
        </p:spPr>
      </p:pic>
      <p:sp>
        <p:nvSpPr>
          <p:cNvPr id="2" name="TextBox 1"/>
          <p:cNvSpPr txBox="1"/>
          <p:nvPr/>
        </p:nvSpPr>
        <p:spPr>
          <a:xfrm>
            <a:off x="152757" y="1773377"/>
            <a:ext cx="3504486" cy="707886"/>
          </a:xfrm>
          <a:prstGeom prst="rect">
            <a:avLst/>
          </a:prstGeom>
          <a:noFill/>
        </p:spPr>
        <p:txBody>
          <a:bodyPr wrap="none" rtlCol="0">
            <a:spAutoFit/>
          </a:bodyPr>
          <a:lstStyle/>
          <a:p>
            <a:r>
              <a:rPr lang="en-US" sz="2000" dirty="0" smtClean="0">
                <a:solidFill>
                  <a:srgbClr val="00B0F0"/>
                </a:solidFill>
                <a:latin typeface="Times New Roman" panose="02020603050405020304" pitchFamily="18" charset="0"/>
                <a:cs typeface="Times New Roman" panose="02020603050405020304" pitchFamily="18" charset="0"/>
              </a:rPr>
              <a:t>Noise=1uw=0.001mw</a:t>
            </a:r>
          </a:p>
          <a:p>
            <a:r>
              <a:rPr lang="en-US" sz="2000" dirty="0" smtClean="0">
                <a:solidFill>
                  <a:srgbClr val="00B0F0"/>
                </a:solidFill>
                <a:latin typeface="Times New Roman" panose="02020603050405020304" pitchFamily="18" charset="0"/>
                <a:cs typeface="Times New Roman" panose="02020603050405020304" pitchFamily="18" charset="0"/>
              </a:rPr>
              <a:t>SNR=Signal power/noise power</a:t>
            </a:r>
            <a:endParaRPr lang="en-IN" sz="2000" dirty="0">
              <a:solidFill>
                <a:srgbClr val="00B0F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8531962" y="4117279"/>
            <a:ext cx="434734"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d</a:t>
            </a:r>
            <a:r>
              <a:rPr lang="en-US" sz="1600" b="1" dirty="0" smtClean="0">
                <a:latin typeface="Times New Roman" panose="02020603050405020304" pitchFamily="18" charset="0"/>
                <a:cs typeface="Times New Roman" panose="02020603050405020304" pitchFamily="18" charset="0"/>
              </a:rPr>
              <a:t>B</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1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92</a:t>
            </a:fld>
            <a:endParaRPr/>
          </a:p>
        </p:txBody>
      </p:sp>
      <p:sp>
        <p:nvSpPr>
          <p:cNvPr id="1143" name="Google Shape;1143;p119"/>
          <p:cNvSpPr txBox="1"/>
          <p:nvPr/>
        </p:nvSpPr>
        <p:spPr>
          <a:xfrm>
            <a:off x="76200" y="696912"/>
            <a:ext cx="8839200"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values of SNR and SNR</a:t>
            </a:r>
            <a:r>
              <a:rPr lang="en-US" sz="2800" b="0" i="0" u="none" baseline="-25000">
                <a:solidFill>
                  <a:schemeClr val="dk1"/>
                </a:solidFill>
                <a:latin typeface="Times New Roman"/>
                <a:ea typeface="Times New Roman"/>
                <a:cs typeface="Times New Roman"/>
                <a:sym typeface="Times New Roman"/>
              </a:rPr>
              <a:t>dB</a:t>
            </a:r>
            <a:r>
              <a:rPr lang="en-US" sz="2800" b="0" i="0" u="none">
                <a:solidFill>
                  <a:schemeClr val="dk1"/>
                </a:solidFill>
                <a:latin typeface="Times New Roman"/>
                <a:ea typeface="Times New Roman"/>
                <a:cs typeface="Times New Roman"/>
                <a:sym typeface="Times New Roman"/>
              </a:rPr>
              <a:t> for a noiseless channel are</a:t>
            </a:r>
            <a:endParaRPr/>
          </a:p>
        </p:txBody>
      </p:sp>
      <p:grpSp>
        <p:nvGrpSpPr>
          <p:cNvPr id="1144" name="Google Shape;1144;p119"/>
          <p:cNvGrpSpPr/>
          <p:nvPr/>
        </p:nvGrpSpPr>
        <p:grpSpPr>
          <a:xfrm>
            <a:off x="0" y="0"/>
            <a:ext cx="9144000" cy="609600"/>
            <a:chOff x="0" y="2448"/>
            <a:chExt cx="5760" cy="384"/>
          </a:xfrm>
        </p:grpSpPr>
        <p:sp>
          <p:nvSpPr>
            <p:cNvPr id="1145" name="Google Shape;1145;p11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6" name="Google Shape;1146;p119"/>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3.32</a:t>
              </a:r>
              <a:endParaRPr/>
            </a:p>
          </p:txBody>
        </p:sp>
      </p:grpSp>
      <p:sp>
        <p:nvSpPr>
          <p:cNvPr id="1147" name="Google Shape;1147;p119"/>
          <p:cNvSpPr txBox="1"/>
          <p:nvPr/>
        </p:nvSpPr>
        <p:spPr>
          <a:xfrm>
            <a:off x="76200" y="21336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values of SNR and SNRdB for a noiseless channel are</a:t>
            </a:r>
            <a:endParaRPr/>
          </a:p>
        </p:txBody>
      </p:sp>
      <p:sp>
        <p:nvSpPr>
          <p:cNvPr id="1148" name="Google Shape;1148;p119"/>
          <p:cNvSpPr txBox="1"/>
          <p:nvPr/>
        </p:nvSpPr>
        <p:spPr>
          <a:xfrm>
            <a:off x="228600" y="4352925"/>
            <a:ext cx="8839200"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never achieve this ratio in real life; it is an ideal.</a:t>
            </a:r>
            <a:endParaRPr/>
          </a:p>
        </p:txBody>
      </p:sp>
      <p:pic>
        <p:nvPicPr>
          <p:cNvPr id="1149" name="Google Shape;1149;p119"/>
          <p:cNvPicPr preferRelativeResize="0"/>
          <p:nvPr/>
        </p:nvPicPr>
        <p:blipFill rotWithShape="1">
          <a:blip r:embed="rId3">
            <a:alphaModFix/>
          </a:blip>
          <a:srcRect/>
          <a:stretch/>
        </p:blipFill>
        <p:spPr>
          <a:xfrm>
            <a:off x="676275" y="3467100"/>
            <a:ext cx="7791450" cy="7239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93</a:t>
            </a:fld>
            <a:endParaRPr/>
          </a:p>
        </p:txBody>
      </p:sp>
      <p:sp>
        <p:nvSpPr>
          <p:cNvPr id="1156" name="Google Shape;1156;p1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7" name="Google Shape;1157;p120"/>
          <p:cNvSpPr txBox="1"/>
          <p:nvPr/>
        </p:nvSpPr>
        <p:spPr>
          <a:xfrm>
            <a:off x="228600" y="406400"/>
            <a:ext cx="4919662"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3-5   DATA RATE LIMITS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158" name="Google Shape;1158;p120"/>
          <p:cNvSpPr txBox="1"/>
          <p:nvPr/>
        </p:nvSpPr>
        <p:spPr>
          <a:xfrm>
            <a:off x="228600" y="1677987"/>
            <a:ext cx="8229600" cy="35385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A very important consideration in data communications is how fast we can send data, in bits per second, over a channel.  Two theoretical formulas were developed to calculate the data rate: </a:t>
            </a:r>
            <a:r>
              <a:rPr lang="en-US" sz="3200" b="1" i="1" u="none" dirty="0">
                <a:solidFill>
                  <a:srgbClr val="00B0F0"/>
                </a:solidFill>
                <a:latin typeface="Times"/>
                <a:ea typeface="Times"/>
                <a:cs typeface="Times"/>
                <a:sym typeface="Times"/>
              </a:rPr>
              <a:t>one by Nyquist for a noiseless channel, another by Shannon for a noisy channel.</a:t>
            </a:r>
            <a:endParaRPr dirty="0">
              <a:solidFill>
                <a:srgbClr val="00B0F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94</a:t>
            </a:fld>
            <a:endParaRPr/>
          </a:p>
        </p:txBody>
      </p:sp>
      <p:sp>
        <p:nvSpPr>
          <p:cNvPr id="1165" name="Google Shape;1165;p1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6" name="Google Shape;1166;p1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7" name="Google Shape;1167;p1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8" name="Google Shape;1168;p1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9" name="Google Shape;1169;p1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0" name="Google Shape;1170;p1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1" name="Google Shape;1171;p1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2" name="Google Shape;1172;p121"/>
          <p:cNvSpPr txBox="1"/>
          <p:nvPr/>
        </p:nvSpPr>
        <p:spPr>
          <a:xfrm>
            <a:off x="1143000" y="0"/>
            <a:ext cx="746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3.5.1 Noiseless Channel: Nyquist Rate</a:t>
            </a:r>
            <a:endParaRPr/>
          </a:p>
        </p:txBody>
      </p:sp>
      <p:sp>
        <p:nvSpPr>
          <p:cNvPr id="1173" name="Google Shape;1173;p121"/>
          <p:cNvSpPr txBox="1"/>
          <p:nvPr/>
        </p:nvSpPr>
        <p:spPr>
          <a:xfrm>
            <a:off x="381000" y="1293812"/>
            <a:ext cx="7924800" cy="9540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For a noiseless channel, the Nyquist bit rate formula defines the theoretical maximum bit rate.</a:t>
            </a:r>
            <a:endParaRPr/>
          </a:p>
        </p:txBody>
      </p:sp>
      <p:sp>
        <p:nvSpPr>
          <p:cNvPr id="3" name="TextBox 2"/>
          <p:cNvSpPr txBox="1"/>
          <p:nvPr/>
        </p:nvSpPr>
        <p:spPr>
          <a:xfrm>
            <a:off x="1228725" y="2872160"/>
            <a:ext cx="5237331" cy="1077218"/>
          </a:xfrm>
          <a:prstGeom prst="rect">
            <a:avLst/>
          </a:prstGeom>
          <a:noFill/>
        </p:spPr>
        <p:txBody>
          <a:bodyPr wrap="none" rtlCol="0">
            <a:spAutoFit/>
          </a:bodyPr>
          <a:lstStyle/>
          <a:p>
            <a:r>
              <a:rPr lang="en-US" sz="3200" dirty="0" err="1" smtClean="0">
                <a:solidFill>
                  <a:srgbClr val="00B0F0"/>
                </a:solidFill>
                <a:latin typeface="Times New Roman" panose="02020603050405020304" pitchFamily="18" charset="0"/>
                <a:cs typeface="Times New Roman" panose="02020603050405020304" pitchFamily="18" charset="0"/>
              </a:rPr>
              <a:t>BitRate</a:t>
            </a:r>
            <a:r>
              <a:rPr lang="en-US" sz="3200" dirty="0" smtClean="0">
                <a:solidFill>
                  <a:srgbClr val="00B0F0"/>
                </a:solidFill>
                <a:latin typeface="Times New Roman" panose="02020603050405020304" pitchFamily="18" charset="0"/>
                <a:cs typeface="Times New Roman" panose="02020603050405020304" pitchFamily="18" charset="0"/>
              </a:rPr>
              <a:t>=2* bandwidth * log</a:t>
            </a:r>
            <a:r>
              <a:rPr lang="en-US" sz="3200" baseline="-25000" dirty="0" smtClean="0">
                <a:solidFill>
                  <a:srgbClr val="00B0F0"/>
                </a:solidFill>
                <a:latin typeface="Times New Roman" panose="02020603050405020304" pitchFamily="18" charset="0"/>
                <a:cs typeface="Times New Roman" panose="02020603050405020304" pitchFamily="18" charset="0"/>
              </a:rPr>
              <a:t>2</a:t>
            </a:r>
            <a:r>
              <a:rPr lang="en-US" sz="3200" dirty="0" smtClean="0">
                <a:solidFill>
                  <a:srgbClr val="00B0F0"/>
                </a:solidFill>
                <a:latin typeface="Times New Roman" panose="02020603050405020304" pitchFamily="18" charset="0"/>
                <a:cs typeface="Times New Roman" panose="02020603050405020304" pitchFamily="18" charset="0"/>
              </a:rPr>
              <a:t>L</a:t>
            </a:r>
          </a:p>
          <a:p>
            <a:r>
              <a:rPr lang="en-US" sz="3200" dirty="0" smtClean="0">
                <a:solidFill>
                  <a:srgbClr val="00B0F0"/>
                </a:solidFill>
                <a:latin typeface="Times New Roman" panose="02020603050405020304" pitchFamily="18" charset="0"/>
                <a:cs typeface="Times New Roman" panose="02020603050405020304" pitchFamily="18" charset="0"/>
              </a:rPr>
              <a:t>L=signal level</a:t>
            </a:r>
            <a:endParaRPr lang="en-IN" sz="32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95</a:t>
            </a:fld>
            <a:endParaRPr/>
          </a:p>
        </p:txBody>
      </p:sp>
      <p:sp>
        <p:nvSpPr>
          <p:cNvPr id="1181" name="Google Shape;1181;p122"/>
          <p:cNvSpPr txBox="1"/>
          <p:nvPr/>
        </p:nvSpPr>
        <p:spPr>
          <a:xfrm>
            <a:off x="76200" y="6969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Does the Nyquist theorem bit rate agree with the intuitive bit rate described in baseband transmission?</a:t>
            </a:r>
            <a:endParaRPr/>
          </a:p>
        </p:txBody>
      </p:sp>
      <p:grpSp>
        <p:nvGrpSpPr>
          <p:cNvPr id="1182" name="Google Shape;1182;p122"/>
          <p:cNvGrpSpPr/>
          <p:nvPr/>
        </p:nvGrpSpPr>
        <p:grpSpPr>
          <a:xfrm>
            <a:off x="0" y="0"/>
            <a:ext cx="9144000" cy="609600"/>
            <a:chOff x="0" y="2448"/>
            <a:chExt cx="5760" cy="384"/>
          </a:xfrm>
        </p:grpSpPr>
        <p:sp>
          <p:nvSpPr>
            <p:cNvPr id="1183" name="Google Shape;1183;p12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4" name="Google Shape;1184;p122"/>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3.33</a:t>
              </a:r>
              <a:endParaRPr/>
            </a:p>
          </p:txBody>
        </p:sp>
      </p:grpSp>
      <p:sp>
        <p:nvSpPr>
          <p:cNvPr id="1185" name="Google Shape;1185;p122"/>
          <p:cNvSpPr txBox="1"/>
          <p:nvPr/>
        </p:nvSpPr>
        <p:spPr>
          <a:xfrm>
            <a:off x="76200" y="2209800"/>
            <a:ext cx="8839200" cy="35401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They match when we have only two levels. We said, in baseband transmission, the bit rate is 2 times the bandwidth if we use only the first harmonic in the worst case. However, the Nyquist formula is more general than what we derived intuitively; it can be applied to baseband transmission and modulation. Also, it can be applied when we have two or more levels of signals.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96</a:t>
            </a:fld>
            <a:endParaRPr/>
          </a:p>
        </p:txBody>
      </p:sp>
      <p:sp>
        <p:nvSpPr>
          <p:cNvPr id="1192" name="Google Shape;1192;p123"/>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Consider a noiseless channel with a bandwidth of 3000 Hz transmitting a signal with two signal levels. The maximum bit rate can be calculated as</a:t>
            </a:r>
            <a:endParaRPr/>
          </a:p>
        </p:txBody>
      </p:sp>
      <p:grpSp>
        <p:nvGrpSpPr>
          <p:cNvPr id="1193" name="Google Shape;1193;p123"/>
          <p:cNvGrpSpPr/>
          <p:nvPr/>
        </p:nvGrpSpPr>
        <p:grpSpPr>
          <a:xfrm>
            <a:off x="0" y="0"/>
            <a:ext cx="9144000" cy="609600"/>
            <a:chOff x="0" y="2448"/>
            <a:chExt cx="5760" cy="384"/>
          </a:xfrm>
        </p:grpSpPr>
        <p:sp>
          <p:nvSpPr>
            <p:cNvPr id="1194" name="Google Shape;1194;p12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95" name="Google Shape;1195;p123"/>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3.34</a:t>
              </a:r>
              <a:endParaRPr/>
            </a:p>
          </p:txBody>
        </p:sp>
      </p:grpSp>
      <p:pic>
        <p:nvPicPr>
          <p:cNvPr id="1196" name="Google Shape;1196;p123"/>
          <p:cNvPicPr preferRelativeResize="0"/>
          <p:nvPr/>
        </p:nvPicPr>
        <p:blipFill rotWithShape="1">
          <a:blip r:embed="rId3">
            <a:alphaModFix/>
          </a:blip>
          <a:srcRect/>
          <a:stretch/>
        </p:blipFill>
        <p:spPr>
          <a:xfrm>
            <a:off x="2109787" y="2743200"/>
            <a:ext cx="4924425" cy="552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97</a:t>
            </a:fld>
            <a:endParaRPr/>
          </a:p>
        </p:txBody>
      </p:sp>
      <p:sp>
        <p:nvSpPr>
          <p:cNvPr id="1203" name="Google Shape;1203;p124"/>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Consider the same noiseless channel transmitting a signal with four signal levels (for each level, we send 2 bits). The maximum bit rate can be calculated as</a:t>
            </a:r>
            <a:endParaRPr/>
          </a:p>
        </p:txBody>
      </p:sp>
      <p:grpSp>
        <p:nvGrpSpPr>
          <p:cNvPr id="1204" name="Google Shape;1204;p124"/>
          <p:cNvGrpSpPr/>
          <p:nvPr/>
        </p:nvGrpSpPr>
        <p:grpSpPr>
          <a:xfrm>
            <a:off x="0" y="0"/>
            <a:ext cx="9144000" cy="609600"/>
            <a:chOff x="0" y="2448"/>
            <a:chExt cx="5760" cy="384"/>
          </a:xfrm>
        </p:grpSpPr>
        <p:sp>
          <p:nvSpPr>
            <p:cNvPr id="1205" name="Google Shape;1205;p12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06" name="Google Shape;1206;p124"/>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3.35</a:t>
              </a:r>
              <a:endParaRPr/>
            </a:p>
          </p:txBody>
        </p:sp>
      </p:grpSp>
      <p:pic>
        <p:nvPicPr>
          <p:cNvPr id="1207" name="Google Shape;1207;p124"/>
          <p:cNvPicPr preferRelativeResize="0"/>
          <p:nvPr/>
        </p:nvPicPr>
        <p:blipFill rotWithShape="1">
          <a:blip r:embed="rId3">
            <a:alphaModFix/>
          </a:blip>
          <a:srcRect/>
          <a:stretch/>
        </p:blipFill>
        <p:spPr>
          <a:xfrm>
            <a:off x="2052637" y="2667000"/>
            <a:ext cx="5038725" cy="6381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98</a:t>
            </a:fld>
            <a:endParaRPr/>
          </a:p>
        </p:txBody>
      </p:sp>
      <p:sp>
        <p:nvSpPr>
          <p:cNvPr id="1214" name="Google Shape;1214;p125"/>
          <p:cNvSpPr txBox="1"/>
          <p:nvPr/>
        </p:nvSpPr>
        <p:spPr>
          <a:xfrm>
            <a:off x="76200" y="6969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need to send 265 kbps over a noiseless channel with a bandwidth of 20 kHz. How many signal levels do we need?</a:t>
            </a:r>
            <a:endParaRPr/>
          </a:p>
        </p:txBody>
      </p:sp>
      <p:grpSp>
        <p:nvGrpSpPr>
          <p:cNvPr id="1215" name="Google Shape;1215;p125"/>
          <p:cNvGrpSpPr/>
          <p:nvPr/>
        </p:nvGrpSpPr>
        <p:grpSpPr>
          <a:xfrm>
            <a:off x="0" y="0"/>
            <a:ext cx="9144000" cy="609600"/>
            <a:chOff x="0" y="2448"/>
            <a:chExt cx="5760" cy="384"/>
          </a:xfrm>
        </p:grpSpPr>
        <p:sp>
          <p:nvSpPr>
            <p:cNvPr id="1216" name="Google Shape;1216;p12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17" name="Google Shape;1217;p125"/>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3.36</a:t>
              </a:r>
              <a:endParaRPr/>
            </a:p>
          </p:txBody>
        </p:sp>
      </p:grpSp>
      <p:sp>
        <p:nvSpPr>
          <p:cNvPr id="1218" name="Google Shape;1218;p125"/>
          <p:cNvSpPr txBox="1"/>
          <p:nvPr/>
        </p:nvSpPr>
        <p:spPr>
          <a:xfrm>
            <a:off x="76200" y="22098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We can use the Nyquist formula as shown:</a:t>
            </a:r>
            <a:endParaRPr dirty="0"/>
          </a:p>
        </p:txBody>
      </p:sp>
      <p:sp>
        <p:nvSpPr>
          <p:cNvPr id="1219" name="Google Shape;1219;p125"/>
          <p:cNvSpPr txBox="1"/>
          <p:nvPr/>
        </p:nvSpPr>
        <p:spPr>
          <a:xfrm>
            <a:off x="76200" y="39227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Since this result is not a power of 2, we need to either increase the number of levels or reduce the bit rate. If we have 128 levels, the bit rate is 280 kbps. If we have 64 levels, the bit rate is 240 kbps.</a:t>
            </a:r>
            <a:endParaRPr dirty="0"/>
          </a:p>
        </p:txBody>
      </p:sp>
      <p:pic>
        <p:nvPicPr>
          <p:cNvPr id="1220" name="Google Shape;1220;p125"/>
          <p:cNvPicPr preferRelativeResize="0"/>
          <p:nvPr/>
        </p:nvPicPr>
        <p:blipFill rotWithShape="1">
          <a:blip r:embed="rId3">
            <a:alphaModFix/>
          </a:blip>
          <a:srcRect/>
          <a:stretch/>
        </p:blipFill>
        <p:spPr>
          <a:xfrm>
            <a:off x="892175" y="3413125"/>
            <a:ext cx="7642225" cy="473075"/>
          </a:xfrm>
          <a:prstGeom prst="rect">
            <a:avLst/>
          </a:prstGeom>
          <a:noFill/>
          <a:ln>
            <a:noFill/>
          </a:ln>
        </p:spPr>
      </p:pic>
      <p:sp>
        <p:nvSpPr>
          <p:cNvPr id="2" name="TextBox 1"/>
          <p:cNvSpPr txBox="1"/>
          <p:nvPr/>
        </p:nvSpPr>
        <p:spPr>
          <a:xfrm>
            <a:off x="76200" y="1738311"/>
            <a:ext cx="8582799" cy="523220"/>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Given result in bps so remember to convert all units in bps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3.</a:t>
            </a:r>
            <a:fld id="{00000000-1234-1234-1234-123412341234}" type="slidenum">
              <a:rPr lang="en-US" sz="1200" b="1" i="0" u="none">
                <a:solidFill>
                  <a:schemeClr val="dk1"/>
                </a:solidFill>
                <a:latin typeface="Arial"/>
                <a:ea typeface="Arial"/>
                <a:cs typeface="Arial"/>
                <a:sym typeface="Arial"/>
              </a:rPr>
              <a:t>99</a:t>
            </a:fld>
            <a:endParaRPr/>
          </a:p>
        </p:txBody>
      </p:sp>
      <p:sp>
        <p:nvSpPr>
          <p:cNvPr id="1227" name="Google Shape;1227;p12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28" name="Google Shape;1228;p1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29" name="Google Shape;1229;p12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0" name="Google Shape;1230;p1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1" name="Google Shape;1231;p1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2" name="Google Shape;1232;p12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3" name="Google Shape;1233;p1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4" name="Google Shape;1234;p126"/>
          <p:cNvSpPr txBox="1"/>
          <p:nvPr/>
        </p:nvSpPr>
        <p:spPr>
          <a:xfrm>
            <a:off x="1143000" y="0"/>
            <a:ext cx="796925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3.5.2  Noisy Channel: Shannon Capacity</a:t>
            </a:r>
            <a:endParaRPr/>
          </a:p>
        </p:txBody>
      </p:sp>
      <p:sp>
        <p:nvSpPr>
          <p:cNvPr id="1235" name="Google Shape;1235;p126"/>
          <p:cNvSpPr txBox="1"/>
          <p:nvPr/>
        </p:nvSpPr>
        <p:spPr>
          <a:xfrm>
            <a:off x="381000" y="1293812"/>
            <a:ext cx="7924800" cy="22463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 reality, we cannot have a noiseless channel; the channel is always noisy. </a:t>
            </a:r>
            <a:r>
              <a:rPr lang="en-US" sz="2800" b="1" i="1" u="none" dirty="0">
                <a:solidFill>
                  <a:schemeClr val="dk1"/>
                </a:solidFill>
                <a:latin typeface="Times New Roman"/>
                <a:ea typeface="Times New Roman"/>
                <a:cs typeface="Times New Roman"/>
                <a:sym typeface="Times New Roman"/>
              </a:rPr>
              <a:t>In 1944, Claude Shannon introduced a formula, called the Shannon capacity, to determine the theoretical highest data rate for a noisy channel:</a:t>
            </a:r>
            <a:endParaRPr dirty="0"/>
          </a:p>
        </p:txBody>
      </p:sp>
      <p:sp>
        <p:nvSpPr>
          <p:cNvPr id="2" name="TextBox 1"/>
          <p:cNvSpPr txBox="1"/>
          <p:nvPr/>
        </p:nvSpPr>
        <p:spPr>
          <a:xfrm>
            <a:off x="952500" y="4093299"/>
            <a:ext cx="6186309" cy="584775"/>
          </a:xfrm>
          <a:prstGeom prst="rect">
            <a:avLst/>
          </a:prstGeom>
          <a:noFill/>
        </p:spPr>
        <p:txBody>
          <a:bodyPr wrap="none" rtlCol="0">
            <a:spAutoFit/>
          </a:bodyPr>
          <a:lstStyle/>
          <a:p>
            <a:r>
              <a:rPr lang="en-US" sz="3200" dirty="0" smtClean="0">
                <a:solidFill>
                  <a:srgbClr val="00B0F0"/>
                </a:solidFill>
                <a:latin typeface="Times New Roman" panose="02020603050405020304" pitchFamily="18" charset="0"/>
                <a:cs typeface="Times New Roman" panose="02020603050405020304" pitchFamily="18" charset="0"/>
              </a:rPr>
              <a:t>Capacity=bandwidth * log</a:t>
            </a:r>
            <a:r>
              <a:rPr lang="en-US" sz="3200" baseline="-25000" dirty="0" smtClean="0">
                <a:solidFill>
                  <a:srgbClr val="00B0F0"/>
                </a:solidFill>
                <a:latin typeface="Times New Roman" panose="02020603050405020304" pitchFamily="18" charset="0"/>
                <a:cs typeface="Times New Roman" panose="02020603050405020304" pitchFamily="18" charset="0"/>
              </a:rPr>
              <a:t>2</a:t>
            </a:r>
            <a:r>
              <a:rPr lang="en-US" sz="3200" dirty="0" smtClean="0">
                <a:solidFill>
                  <a:srgbClr val="00B0F0"/>
                </a:solidFill>
                <a:latin typeface="Times New Roman" panose="02020603050405020304" pitchFamily="18" charset="0"/>
                <a:cs typeface="Times New Roman" panose="02020603050405020304" pitchFamily="18" charset="0"/>
              </a:rPr>
              <a:t>(1+SNR)</a:t>
            </a:r>
            <a:endParaRPr lang="en-IN" sz="32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6531</Words>
  <Application>Microsoft Office PowerPoint</Application>
  <PresentationFormat>On-screen Show (4:3)</PresentationFormat>
  <Paragraphs>578</Paragraphs>
  <Slides>121</Slides>
  <Notes>121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121</vt:i4>
      </vt:variant>
    </vt:vector>
  </HeadingPairs>
  <TitlesOfParts>
    <vt:vector size="131" baseType="lpstr">
      <vt:lpstr>Palatino</vt:lpstr>
      <vt:lpstr>Times New Roman</vt:lpstr>
      <vt:lpstr>Arial</vt:lpstr>
      <vt:lpstr>Times</vt:lpstr>
      <vt:lpstr>Tahoma</vt:lpstr>
      <vt:lpstr>Noto Sans Symbols</vt:lpstr>
      <vt:lpstr>1_Blends</vt:lpstr>
      <vt:lpstr>1_Blends</vt:lpstr>
      <vt:lpstr>Blends</vt:lpstr>
      <vt:lpstr>2_Blends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18</cp:revision>
  <dcterms:modified xsi:type="dcterms:W3CDTF">2024-05-24T13:03:24Z</dcterms:modified>
</cp:coreProperties>
</file>